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5" r:id="rId8"/>
    <p:sldId id="264" r:id="rId9"/>
    <p:sldId id="263" r:id="rId10"/>
    <p:sldId id="269" r:id="rId11"/>
    <p:sldId id="268" r:id="rId12"/>
    <p:sldId id="267" r:id="rId13"/>
    <p:sldId id="266" r:id="rId14"/>
    <p:sldId id="262" r:id="rId15"/>
    <p:sldId id="274" r:id="rId16"/>
    <p:sldId id="273" r:id="rId17"/>
    <p:sldId id="272" r:id="rId18"/>
    <p:sldId id="271" r:id="rId19"/>
    <p:sldId id="270" r:id="rId20"/>
    <p:sldId id="283" r:id="rId21"/>
    <p:sldId id="282" r:id="rId22"/>
    <p:sldId id="281" r:id="rId23"/>
    <p:sldId id="280" r:id="rId24"/>
    <p:sldId id="279" r:id="rId25"/>
    <p:sldId id="284" r:id="rId26"/>
    <p:sldId id="278" r:id="rId27"/>
    <p:sldId id="277" r:id="rId28"/>
    <p:sldId id="276" r:id="rId29"/>
    <p:sldId id="27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FB4AF5-F042-4896-861E-0FAC6764375B}"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149142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B4AF5-F042-4896-861E-0FAC6764375B}"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267249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B4AF5-F042-4896-861E-0FAC6764375B}"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358962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FB4AF5-F042-4896-861E-0FAC6764375B}"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322654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FB4AF5-F042-4896-861E-0FAC6764375B}" type="datetimeFigureOut">
              <a:rPr lang="en-US" smtClean="0"/>
              <a:t>4/3/2014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1101705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FB4AF5-F042-4896-861E-0FAC6764375B}"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113910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FB4AF5-F042-4896-861E-0FAC6764375B}" type="datetimeFigureOut">
              <a:rPr lang="en-US" smtClean="0"/>
              <a:t>4/3/2014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92925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FB4AF5-F042-4896-861E-0FAC6764375B}" type="datetimeFigureOut">
              <a:rPr lang="en-US" smtClean="0"/>
              <a:t>4/3/2014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419574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B4AF5-F042-4896-861E-0FAC6764375B}" type="datetimeFigureOut">
              <a:rPr lang="en-US" smtClean="0"/>
              <a:t>4/3/2014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2706978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FB4AF5-F042-4896-861E-0FAC6764375B}"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289285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FB4AF5-F042-4896-861E-0FAC6764375B}" type="datetimeFigureOut">
              <a:rPr lang="en-US" smtClean="0"/>
              <a:t>4/3/2014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DEF34-CFF4-4F10-AE10-33B955913A21}" type="slidenum">
              <a:rPr lang="en-US" smtClean="0"/>
              <a:t>‹#›</a:t>
            </a:fld>
            <a:endParaRPr lang="en-US"/>
          </a:p>
        </p:txBody>
      </p:sp>
    </p:spTree>
    <p:extLst>
      <p:ext uri="{BB962C8B-B14F-4D97-AF65-F5344CB8AC3E}">
        <p14:creationId xmlns:p14="http://schemas.microsoft.com/office/powerpoint/2010/main" val="244377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B4AF5-F042-4896-861E-0FAC6764375B}" type="datetimeFigureOut">
              <a:rPr lang="en-US" smtClean="0"/>
              <a:t>4/3/2014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DEF34-CFF4-4F10-AE10-33B955913A21}" type="slidenum">
              <a:rPr lang="en-US" smtClean="0"/>
              <a:t>‹#›</a:t>
            </a:fld>
            <a:endParaRPr lang="en-US"/>
          </a:p>
        </p:txBody>
      </p:sp>
    </p:spTree>
    <p:extLst>
      <p:ext uri="{BB962C8B-B14F-4D97-AF65-F5344CB8AC3E}">
        <p14:creationId xmlns:p14="http://schemas.microsoft.com/office/powerpoint/2010/main" val="2270059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Shells</a:t>
            </a:r>
            <a:endParaRPr lang="en-US" dirty="0"/>
          </a:p>
        </p:txBody>
      </p:sp>
      <p:sp>
        <p:nvSpPr>
          <p:cNvPr id="3" name="Subtitle 2"/>
          <p:cNvSpPr>
            <a:spLocks noGrp="1"/>
          </p:cNvSpPr>
          <p:nvPr>
            <p:ph type="subTitle" idx="1"/>
          </p:nvPr>
        </p:nvSpPr>
        <p:spPr/>
        <p:txBody>
          <a:bodyPr/>
          <a:lstStyle/>
          <a:p>
            <a:r>
              <a:rPr lang="en-US" dirty="0" smtClean="0"/>
              <a:t>A shell is a user interface.</a:t>
            </a:r>
            <a:endParaRPr lang="en-US" dirty="0"/>
          </a:p>
        </p:txBody>
      </p:sp>
    </p:spTree>
    <p:extLst>
      <p:ext uri="{BB962C8B-B14F-4D97-AF65-F5344CB8AC3E}">
        <p14:creationId xmlns:p14="http://schemas.microsoft.com/office/powerpoint/2010/main" val="2559429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Paths</a:t>
            </a:r>
            <a:endParaRPr lang="en-US" dirty="0"/>
          </a:p>
        </p:txBody>
      </p:sp>
      <p:sp>
        <p:nvSpPr>
          <p:cNvPr id="3" name="Content Placeholder 2"/>
          <p:cNvSpPr>
            <a:spLocks noGrp="1"/>
          </p:cNvSpPr>
          <p:nvPr>
            <p:ph idx="1"/>
          </p:nvPr>
        </p:nvSpPr>
        <p:spPr/>
        <p:txBody>
          <a:bodyPr/>
          <a:lstStyle/>
          <a:p>
            <a:r>
              <a:rPr lang="en-US" dirty="0" smtClean="0"/>
              <a:t>An absolute path describes the complete directory structure in terms of the top-level directory, root (/). </a:t>
            </a:r>
          </a:p>
          <a:p>
            <a:r>
              <a:rPr lang="en-US" dirty="0" smtClean="0"/>
              <a:t>A relative path is based on the current directory. Relative paths do not include the slash in front.</a:t>
            </a:r>
            <a:endParaRPr lang="en-US" dirty="0"/>
          </a:p>
        </p:txBody>
      </p:sp>
    </p:spTree>
    <p:extLst>
      <p:ext uri="{BB962C8B-B14F-4D97-AF65-F5344CB8AC3E}">
        <p14:creationId xmlns:p14="http://schemas.microsoft.com/office/powerpoint/2010/main" val="3944194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PATHs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With the benefit of the PATH, an environment variable, that’s not required. The bash shell automatically searches through the directories listed in a user’s PATH for the command that user just typed at the command line. Environment variables are constant from console to console.</a:t>
            </a:r>
          </a:p>
          <a:p>
            <a:pPr marL="0" indent="0">
              <a:buNone/>
            </a:pPr>
            <a:r>
              <a:rPr lang="en-US" dirty="0" smtClean="0"/>
              <a:t>To determine the PATH for the current user account, run the echo $PATH command. You should see a series of directories in the output. </a:t>
            </a:r>
          </a:p>
          <a:p>
            <a:pPr marL="0" indent="0">
              <a:buNone/>
            </a:pPr>
            <a:endParaRPr lang="en-US" dirty="0"/>
          </a:p>
        </p:txBody>
      </p:sp>
    </p:spTree>
    <p:extLst>
      <p:ext uri="{BB962C8B-B14F-4D97-AF65-F5344CB8AC3E}">
        <p14:creationId xmlns:p14="http://schemas.microsoft.com/office/powerpoint/2010/main" val="3800972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cd</a:t>
            </a:r>
            <a:br>
              <a:rPr lang="en-US" dirty="0" smtClean="0"/>
            </a:br>
            <a:r>
              <a:rPr lang="en-US" dirty="0" smtClean="0"/>
              <a:t>(change directory)</a:t>
            </a:r>
            <a:endParaRPr lang="en-US" dirty="0"/>
          </a:p>
        </p:txBody>
      </p:sp>
      <p:sp>
        <p:nvSpPr>
          <p:cNvPr id="3" name="Content Placeholder 2"/>
          <p:cNvSpPr>
            <a:spLocks noGrp="1"/>
          </p:cNvSpPr>
          <p:nvPr>
            <p:ph idx="1"/>
          </p:nvPr>
        </p:nvSpPr>
        <p:spPr/>
        <p:txBody>
          <a:bodyPr/>
          <a:lstStyle/>
          <a:p>
            <a:pPr marL="0" indent="0">
              <a:buNone/>
            </a:pPr>
            <a:r>
              <a:rPr lang="en-US" dirty="0" smtClean="0"/>
              <a:t>It’s easy to change directories in Linux. Just use cd and cite the absolute path of the desired directory. If you use the relative path, just remember that the destination depends on the present working directory.</a:t>
            </a:r>
          </a:p>
          <a:p>
            <a:pPr marL="0" indent="0">
              <a:buNone/>
            </a:pPr>
            <a:r>
              <a:rPr lang="en-US" dirty="0" smtClean="0"/>
              <a:t>By default, the cd command by itself navigates to your home directory. The tilde is not required for that command.</a:t>
            </a:r>
            <a:endParaRPr lang="en-US" dirty="0"/>
          </a:p>
        </p:txBody>
      </p:sp>
    </p:spTree>
    <p:extLst>
      <p:ext uri="{BB962C8B-B14F-4D97-AF65-F5344CB8AC3E}">
        <p14:creationId xmlns:p14="http://schemas.microsoft.com/office/powerpoint/2010/main" val="114659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Lists and </a:t>
            </a:r>
            <a:r>
              <a:rPr lang="en-US" dirty="0" err="1" smtClean="0"/>
              <a:t>ls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It can help you organize the listing of files in just about any desired order. Important variations on this command include </a:t>
            </a:r>
            <a:r>
              <a:rPr lang="en-US" dirty="0" err="1" smtClean="0"/>
              <a:t>ls</a:t>
            </a:r>
            <a:r>
              <a:rPr lang="en-US" dirty="0" smtClean="0"/>
              <a:t> -a to reveal hidden files, </a:t>
            </a:r>
            <a:r>
              <a:rPr lang="en-US" dirty="0" err="1" smtClean="0"/>
              <a:t>ls</a:t>
            </a:r>
            <a:r>
              <a:rPr lang="en-US" dirty="0" smtClean="0"/>
              <a:t> -l for long listings, </a:t>
            </a:r>
            <a:r>
              <a:rPr lang="en-US" dirty="0" err="1" smtClean="0"/>
              <a:t>ls</a:t>
            </a:r>
            <a:r>
              <a:rPr lang="en-US" dirty="0" smtClean="0"/>
              <a:t> -t for a time-based list, and </a:t>
            </a:r>
            <a:r>
              <a:rPr lang="en-US" dirty="0" err="1" smtClean="0"/>
              <a:t>ls</a:t>
            </a:r>
            <a:r>
              <a:rPr lang="en-US" dirty="0" smtClean="0"/>
              <a:t> -</a:t>
            </a:r>
            <a:r>
              <a:rPr lang="en-US" dirty="0" err="1" smtClean="0"/>
              <a:t>i</a:t>
            </a:r>
            <a:r>
              <a:rPr lang="en-US" dirty="0" smtClean="0"/>
              <a:t> for </a:t>
            </a:r>
            <a:r>
              <a:rPr lang="en-US" dirty="0" err="1" smtClean="0"/>
              <a:t>inode</a:t>
            </a:r>
            <a:r>
              <a:rPr lang="en-US" dirty="0" smtClean="0"/>
              <a:t> numbers. You can combine switches; I often use the </a:t>
            </a:r>
            <a:r>
              <a:rPr lang="en-US" dirty="0" err="1" smtClean="0"/>
              <a:t>ls</a:t>
            </a:r>
            <a:r>
              <a:rPr lang="en-US" dirty="0" smtClean="0"/>
              <a:t> -</a:t>
            </a:r>
            <a:r>
              <a:rPr lang="en-US" dirty="0" err="1" smtClean="0"/>
              <a:t>ltr</a:t>
            </a:r>
            <a:r>
              <a:rPr lang="en-US" dirty="0" smtClean="0"/>
              <a:t> command to display the most recently changed files last. The -d switch, when combined with others, can give you more information on the current directory.</a:t>
            </a:r>
          </a:p>
          <a:p>
            <a:pPr marL="0" indent="0">
              <a:buNone/>
            </a:pPr>
            <a:r>
              <a:rPr lang="en-US" dirty="0" smtClean="0"/>
              <a:t>One important feature that returns </a:t>
            </a:r>
            <a:r>
              <a:rPr lang="en-US" dirty="0" err="1" smtClean="0"/>
              <a:t>SELinux</a:t>
            </a:r>
            <a:r>
              <a:rPr lang="en-US" dirty="0" smtClean="0"/>
              <a:t> contexts is the </a:t>
            </a:r>
            <a:r>
              <a:rPr lang="en-US" dirty="0" err="1" smtClean="0"/>
              <a:t>ls</a:t>
            </a:r>
            <a:r>
              <a:rPr lang="en-US" dirty="0" smtClean="0"/>
              <a:t> -Z command. </a:t>
            </a:r>
            <a:endParaRPr lang="en-US" dirty="0"/>
          </a:p>
        </p:txBody>
      </p:sp>
    </p:spTree>
    <p:extLst>
      <p:ext uri="{BB962C8B-B14F-4D97-AF65-F5344CB8AC3E}">
        <p14:creationId xmlns:p14="http://schemas.microsoft.com/office/powerpoint/2010/main" val="2799930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 Creation Commands</a:t>
            </a:r>
            <a:endParaRPr lang="en-US" dirty="0"/>
          </a:p>
        </p:txBody>
      </p:sp>
      <p:sp>
        <p:nvSpPr>
          <p:cNvPr id="3" name="Content Placeholder 2"/>
          <p:cNvSpPr>
            <a:spLocks noGrp="1"/>
          </p:cNvSpPr>
          <p:nvPr>
            <p:ph idx="1"/>
          </p:nvPr>
        </p:nvSpPr>
        <p:spPr/>
        <p:txBody>
          <a:bodyPr/>
          <a:lstStyle/>
          <a:p>
            <a:pPr marL="0" indent="0">
              <a:buNone/>
            </a:pPr>
            <a:r>
              <a:rPr lang="en-US" dirty="0" smtClean="0"/>
              <a:t>Two commands are used to create new files: touch and cp. Alternatively, you can let </a:t>
            </a:r>
          </a:p>
          <a:p>
            <a:pPr marL="0" indent="0">
              <a:buNone/>
            </a:pPr>
            <a:r>
              <a:rPr lang="en-US" dirty="0" smtClean="0"/>
              <a:t>a text editor such as vi create a new file. Of course, while the </a:t>
            </a:r>
            <a:r>
              <a:rPr lang="en-US" dirty="0" err="1" smtClean="0">
                <a:solidFill>
                  <a:schemeClr val="tx2">
                    <a:lumMod val="60000"/>
                    <a:lumOff val="40000"/>
                  </a:schemeClr>
                </a:solidFill>
              </a:rPr>
              <a:t>ln</a:t>
            </a:r>
            <a:r>
              <a:rPr lang="en-US" dirty="0" smtClean="0"/>
              <a:t>, </a:t>
            </a:r>
            <a:r>
              <a:rPr lang="en-US" dirty="0" smtClean="0">
                <a:solidFill>
                  <a:schemeClr val="tx2">
                    <a:lumMod val="60000"/>
                    <a:lumOff val="40000"/>
                  </a:schemeClr>
                </a:solidFill>
              </a:rPr>
              <a:t>mv</a:t>
            </a:r>
            <a:r>
              <a:rPr lang="en-US" dirty="0" smtClean="0"/>
              <a:t>, and </a:t>
            </a:r>
            <a:r>
              <a:rPr lang="en-US" dirty="0" err="1" smtClean="0">
                <a:solidFill>
                  <a:schemeClr val="tx2">
                    <a:lumMod val="60000"/>
                    <a:lumOff val="40000"/>
                  </a:schemeClr>
                </a:solidFill>
              </a:rPr>
              <a:t>rm</a:t>
            </a:r>
            <a:r>
              <a:rPr lang="en-US" dirty="0" smtClean="0"/>
              <a:t> </a:t>
            </a:r>
          </a:p>
          <a:p>
            <a:pPr marL="0" indent="0">
              <a:buNone/>
            </a:pPr>
            <a:r>
              <a:rPr lang="en-US" dirty="0" smtClean="0"/>
              <a:t>commands don’t create files, they do manage them in related ways</a:t>
            </a:r>
            <a:endParaRPr lang="en-US" dirty="0"/>
          </a:p>
        </p:txBody>
      </p:sp>
    </p:spTree>
    <p:extLst>
      <p:ext uri="{BB962C8B-B14F-4D97-AF65-F5344CB8AC3E}">
        <p14:creationId xmlns:p14="http://schemas.microsoft.com/office/powerpoint/2010/main" val="1376741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touch</a:t>
            </a:r>
            <a:endParaRPr lang="en-US" dirty="0"/>
          </a:p>
        </p:txBody>
      </p:sp>
      <p:sp>
        <p:nvSpPr>
          <p:cNvPr id="3" name="Content Placeholder 2"/>
          <p:cNvSpPr>
            <a:spLocks noGrp="1"/>
          </p:cNvSpPr>
          <p:nvPr>
            <p:ph idx="1"/>
          </p:nvPr>
        </p:nvSpPr>
        <p:spPr/>
        <p:txBody>
          <a:bodyPr/>
          <a:lstStyle/>
          <a:p>
            <a:pPr marL="0" indent="0">
              <a:buNone/>
            </a:pPr>
            <a:r>
              <a:rPr lang="en-US" dirty="0" smtClean="0"/>
              <a:t>Perhaps the simplest way to create a new file is with the </a:t>
            </a:r>
            <a:r>
              <a:rPr lang="en-US" dirty="0" smtClean="0">
                <a:solidFill>
                  <a:schemeClr val="tx2">
                    <a:lumMod val="60000"/>
                    <a:lumOff val="40000"/>
                  </a:schemeClr>
                </a:solidFill>
              </a:rPr>
              <a:t>touch</a:t>
            </a:r>
            <a:r>
              <a:rPr lang="en-US" dirty="0" smtClean="0"/>
              <a:t> command. For example, the </a:t>
            </a:r>
            <a:r>
              <a:rPr lang="en-US" dirty="0" smtClean="0">
                <a:solidFill>
                  <a:schemeClr val="tx2">
                    <a:lumMod val="60000"/>
                    <a:lumOff val="40000"/>
                  </a:schemeClr>
                </a:solidFill>
              </a:rPr>
              <a:t>touch</a:t>
            </a:r>
            <a:r>
              <a:rPr lang="en-US" dirty="0" smtClean="0"/>
              <a:t> </a:t>
            </a:r>
            <a:r>
              <a:rPr lang="en-US" dirty="0" err="1" smtClean="0"/>
              <a:t>abc</a:t>
            </a:r>
            <a:r>
              <a:rPr lang="en-US" dirty="0" smtClean="0"/>
              <a:t> command creates an empty file named </a:t>
            </a:r>
            <a:r>
              <a:rPr lang="en-US" dirty="0" err="1" smtClean="0"/>
              <a:t>abc</a:t>
            </a:r>
            <a:r>
              <a:rPr lang="en-US" dirty="0" smtClean="0"/>
              <a:t> in the local directory. The </a:t>
            </a:r>
            <a:r>
              <a:rPr lang="en-US" dirty="0" smtClean="0">
                <a:solidFill>
                  <a:schemeClr val="tx2">
                    <a:lumMod val="60000"/>
                    <a:lumOff val="40000"/>
                  </a:schemeClr>
                </a:solidFill>
              </a:rPr>
              <a:t>touch</a:t>
            </a:r>
            <a:r>
              <a:rPr lang="en-US" dirty="0" smtClean="0"/>
              <a:t> command is also used to change the </a:t>
            </a:r>
            <a:r>
              <a:rPr lang="en-US" dirty="0" smtClean="0">
                <a:solidFill>
                  <a:schemeClr val="tx2">
                    <a:lumMod val="60000"/>
                    <a:lumOff val="40000"/>
                  </a:schemeClr>
                </a:solidFill>
              </a:rPr>
              <a:t>last access date of a file</a:t>
            </a:r>
            <a:r>
              <a:rPr lang="en-US" dirty="0" smtClean="0"/>
              <a:t>. </a:t>
            </a:r>
            <a:endParaRPr lang="en-US" dirty="0"/>
          </a:p>
        </p:txBody>
      </p:sp>
    </p:spTree>
    <p:extLst>
      <p:ext uri="{BB962C8B-B14F-4D97-AF65-F5344CB8AC3E}">
        <p14:creationId xmlns:p14="http://schemas.microsoft.com/office/powerpoint/2010/main" val="575350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cp</a:t>
            </a:r>
            <a:r>
              <a:rPr lang="en-US" dirty="0" smtClean="0"/>
              <a:t/>
            </a:r>
            <a:br>
              <a:rPr lang="en-US" dirty="0" smtClean="0"/>
            </a:br>
            <a:r>
              <a:rPr lang="en-US" dirty="0" smtClean="0"/>
              <a:t>(copy)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 </a:t>
            </a:r>
            <a:r>
              <a:rPr lang="en-US" dirty="0" err="1" smtClean="0">
                <a:solidFill>
                  <a:schemeClr val="tx2">
                    <a:lumMod val="60000"/>
                    <a:lumOff val="40000"/>
                  </a:schemeClr>
                </a:solidFill>
              </a:rPr>
              <a:t>cp</a:t>
            </a:r>
            <a:r>
              <a:rPr lang="en-US" dirty="0" smtClean="0"/>
              <a:t> (copy) command allows you to take the contents of one file and place a copy with the same or different name in the directory of your choice. </a:t>
            </a:r>
          </a:p>
          <a:p>
            <a:pPr marL="0" indent="0">
              <a:buNone/>
            </a:pPr>
            <a:r>
              <a:rPr lang="en-US" dirty="0" smtClean="0"/>
              <a:t>For example, the </a:t>
            </a:r>
            <a:r>
              <a:rPr lang="en-US" dirty="0" err="1" smtClean="0">
                <a:solidFill>
                  <a:schemeClr val="tx2">
                    <a:lumMod val="60000"/>
                    <a:lumOff val="40000"/>
                  </a:schemeClr>
                </a:solidFill>
              </a:rPr>
              <a:t>cp</a:t>
            </a:r>
            <a:r>
              <a:rPr lang="en-US" dirty="0" smtClean="0"/>
              <a:t> </a:t>
            </a:r>
            <a:r>
              <a:rPr lang="en-US" dirty="0" smtClean="0">
                <a:solidFill>
                  <a:schemeClr val="tx2">
                    <a:lumMod val="60000"/>
                    <a:lumOff val="40000"/>
                  </a:schemeClr>
                </a:solidFill>
              </a:rPr>
              <a:t>file1 file2 </a:t>
            </a:r>
            <a:r>
              <a:rPr lang="en-US" dirty="0" smtClean="0"/>
              <a:t>command takes the contents of file1 and saves the contents in file2. One of the dangers of </a:t>
            </a:r>
            <a:r>
              <a:rPr lang="en-US" dirty="0" err="1" smtClean="0">
                <a:solidFill>
                  <a:schemeClr val="tx2">
                    <a:lumMod val="60000"/>
                    <a:lumOff val="40000"/>
                  </a:schemeClr>
                </a:solidFill>
              </a:rPr>
              <a:t>cp</a:t>
            </a:r>
            <a:r>
              <a:rPr lang="en-US" dirty="0" smtClean="0"/>
              <a:t> is that it can easily overwrite files in different directories, </a:t>
            </a:r>
          </a:p>
          <a:p>
            <a:pPr marL="0" indent="0">
              <a:buNone/>
            </a:pPr>
            <a:r>
              <a:rPr lang="en-US" dirty="0" smtClean="0"/>
              <a:t>without prompting you to make sure that’s what you really wanted to do. The </a:t>
            </a:r>
            <a:r>
              <a:rPr lang="en-US" dirty="0" err="1" smtClean="0">
                <a:solidFill>
                  <a:schemeClr val="tx2">
                    <a:lumMod val="60000"/>
                    <a:lumOff val="40000"/>
                  </a:schemeClr>
                </a:solidFill>
              </a:rPr>
              <a:t>cp</a:t>
            </a:r>
            <a:r>
              <a:rPr lang="en-US" dirty="0" smtClean="0"/>
              <a:t> command, with the </a:t>
            </a:r>
            <a:r>
              <a:rPr lang="en-US" dirty="0" smtClean="0">
                <a:solidFill>
                  <a:schemeClr val="tx2">
                    <a:lumMod val="60000"/>
                    <a:lumOff val="40000"/>
                  </a:schemeClr>
                </a:solidFill>
              </a:rPr>
              <a:t>-r</a:t>
            </a:r>
            <a:r>
              <a:rPr lang="en-US" dirty="0" smtClean="0"/>
              <a:t> switch, supports recursive changes. For example, the following command copies all subdirectories of the noted directory, along with </a:t>
            </a:r>
          </a:p>
          <a:p>
            <a:pPr marL="0" indent="0">
              <a:buNone/>
            </a:pPr>
            <a:r>
              <a:rPr lang="en-US" dirty="0" smtClean="0"/>
              <a:t>associated files:</a:t>
            </a:r>
          </a:p>
          <a:p>
            <a:pPr marL="0" indent="0" algn="ctr">
              <a:buNone/>
            </a:pPr>
            <a:r>
              <a:rPr lang="en-US" dirty="0" smtClean="0">
                <a:solidFill>
                  <a:schemeClr val="tx2">
                    <a:lumMod val="60000"/>
                    <a:lumOff val="40000"/>
                  </a:schemeClr>
                </a:solidFill>
              </a:rPr>
              <a:t># </a:t>
            </a:r>
            <a:r>
              <a:rPr lang="en-US" dirty="0" err="1" smtClean="0">
                <a:solidFill>
                  <a:schemeClr val="tx2">
                    <a:lumMod val="60000"/>
                    <a:lumOff val="40000"/>
                  </a:schemeClr>
                </a:solidFill>
              </a:rPr>
              <a:t>cp</a:t>
            </a:r>
            <a:r>
              <a:rPr lang="en-US" dirty="0" smtClean="0">
                <a:solidFill>
                  <a:schemeClr val="tx2">
                    <a:lumMod val="60000"/>
                    <a:lumOff val="40000"/>
                  </a:schemeClr>
                </a:solidFill>
              </a:rPr>
              <a:t> -</a:t>
            </a:r>
            <a:r>
              <a:rPr lang="en-US" dirty="0" err="1" smtClean="0">
                <a:solidFill>
                  <a:schemeClr val="tx2">
                    <a:lumMod val="60000"/>
                    <a:lumOff val="40000"/>
                  </a:schemeClr>
                </a:solidFill>
              </a:rPr>
              <a:t>ar</a:t>
            </a:r>
            <a:r>
              <a:rPr lang="en-US" dirty="0" smtClean="0">
                <a:solidFill>
                  <a:schemeClr val="tx2">
                    <a:lumMod val="60000"/>
                    <a:lumOff val="40000"/>
                  </a:schemeClr>
                </a:solidFill>
              </a:rPr>
              <a:t> /</a:t>
            </a:r>
            <a:r>
              <a:rPr lang="en-US" dirty="0" err="1" smtClean="0">
                <a:solidFill>
                  <a:schemeClr val="tx2">
                    <a:lumMod val="60000"/>
                    <a:lumOff val="40000"/>
                  </a:schemeClr>
                </a:solidFill>
              </a:rPr>
              <a:t>usr</a:t>
            </a:r>
            <a:r>
              <a:rPr lang="en-US" dirty="0" smtClean="0">
                <a:solidFill>
                  <a:schemeClr val="tx2">
                    <a:lumMod val="60000"/>
                    <a:lumOff val="40000"/>
                  </a:schemeClr>
                </a:solidFill>
              </a:rPr>
              <a:t>/share/doc/. /doc/</a:t>
            </a:r>
            <a:endParaRPr lang="en-US" dirty="0">
              <a:solidFill>
                <a:schemeClr val="tx2">
                  <a:lumMod val="60000"/>
                  <a:lumOff val="40000"/>
                </a:schemeClr>
              </a:solidFill>
            </a:endParaRPr>
          </a:p>
        </p:txBody>
      </p:sp>
    </p:spTree>
    <p:extLst>
      <p:ext uri="{BB962C8B-B14F-4D97-AF65-F5344CB8AC3E}">
        <p14:creationId xmlns:p14="http://schemas.microsoft.com/office/powerpoint/2010/main" val="2133656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mv</a:t>
            </a:r>
            <a:br>
              <a:rPr lang="en-US" sz="3600" dirty="0" smtClean="0"/>
            </a:br>
            <a:r>
              <a:rPr lang="en-US" sz="3600" dirty="0" smtClean="0"/>
              <a:t>(move)</a:t>
            </a:r>
            <a:endParaRPr lang="en-US" sz="3600" dirty="0"/>
          </a:p>
        </p:txBody>
      </p:sp>
      <p:sp>
        <p:nvSpPr>
          <p:cNvPr id="3" name="Content Placeholder 2"/>
          <p:cNvSpPr>
            <a:spLocks noGrp="1"/>
          </p:cNvSpPr>
          <p:nvPr>
            <p:ph idx="1"/>
          </p:nvPr>
        </p:nvSpPr>
        <p:spPr/>
        <p:txBody>
          <a:bodyPr/>
          <a:lstStyle/>
          <a:p>
            <a:pPr marL="0" indent="0">
              <a:buNone/>
            </a:pPr>
            <a:r>
              <a:rPr lang="en-US" dirty="0" smtClean="0"/>
              <a:t>The </a:t>
            </a:r>
            <a:r>
              <a:rPr lang="en-US" dirty="0" smtClean="0">
                <a:solidFill>
                  <a:schemeClr val="tx2">
                    <a:lumMod val="60000"/>
                    <a:lumOff val="40000"/>
                  </a:schemeClr>
                </a:solidFill>
              </a:rPr>
              <a:t>mv</a:t>
            </a:r>
            <a:r>
              <a:rPr lang="en-US" dirty="0" smtClean="0"/>
              <a:t> command essentially puts a different label on a file. For example, the </a:t>
            </a:r>
            <a:r>
              <a:rPr lang="en-US" dirty="0" smtClean="0">
                <a:solidFill>
                  <a:schemeClr val="tx2">
                    <a:lumMod val="60000"/>
                    <a:lumOff val="40000"/>
                  </a:schemeClr>
                </a:solidFill>
              </a:rPr>
              <a:t>mv file1 file2 </a:t>
            </a:r>
            <a:r>
              <a:rPr lang="en-US" dirty="0" smtClean="0"/>
              <a:t>command changes the name of file1 to file2. Unless you’re moving the file to a different </a:t>
            </a:r>
          </a:p>
          <a:p>
            <a:pPr marL="0" indent="0">
              <a:buNone/>
            </a:pPr>
            <a:r>
              <a:rPr lang="en-US" dirty="0" smtClean="0"/>
              <a:t>partition, everything about the file, including the </a:t>
            </a:r>
            <a:r>
              <a:rPr lang="en-US" dirty="0" err="1" smtClean="0"/>
              <a:t>inode</a:t>
            </a:r>
            <a:r>
              <a:rPr lang="en-US" dirty="0" smtClean="0"/>
              <a:t> number, remains the same. </a:t>
            </a:r>
          </a:p>
          <a:p>
            <a:pPr marL="0" indent="0">
              <a:buNone/>
            </a:pPr>
            <a:r>
              <a:rPr lang="en-US" dirty="0" smtClean="0"/>
              <a:t>The </a:t>
            </a:r>
            <a:r>
              <a:rPr lang="en-US" dirty="0" smtClean="0">
                <a:solidFill>
                  <a:schemeClr val="tx2">
                    <a:lumMod val="60000"/>
                    <a:lumOff val="40000"/>
                  </a:schemeClr>
                </a:solidFill>
              </a:rPr>
              <a:t>mv</a:t>
            </a:r>
            <a:r>
              <a:rPr lang="en-US" dirty="0" smtClean="0"/>
              <a:t> command works with directories too.</a:t>
            </a:r>
            <a:endParaRPr lang="en-US" dirty="0"/>
          </a:p>
        </p:txBody>
      </p:sp>
    </p:spTree>
    <p:extLst>
      <p:ext uri="{BB962C8B-B14F-4D97-AF65-F5344CB8AC3E}">
        <p14:creationId xmlns:p14="http://schemas.microsoft.com/office/powerpoint/2010/main" val="3248210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err="1" smtClean="0"/>
              <a:t>ln</a:t>
            </a:r>
            <a:r>
              <a:rPr lang="en-US" sz="2800" dirty="0" smtClean="0"/>
              <a:t/>
            </a:r>
            <a:br>
              <a:rPr lang="en-US" sz="2800" dirty="0" smtClean="0"/>
            </a:br>
            <a:r>
              <a:rPr lang="en-US" sz="2800" dirty="0" smtClean="0"/>
              <a:t>(Hard Links)</a:t>
            </a:r>
            <a:endParaRPr lang="en-US" sz="2800"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Linked files allow users to edit the same file from different directories. When linked files are devices, they may represent more common names, such as /</a:t>
            </a:r>
            <a:r>
              <a:rPr lang="en-US" dirty="0" err="1" smtClean="0"/>
              <a:t>dev</a:t>
            </a:r>
            <a:r>
              <a:rPr lang="en-US" dirty="0" smtClean="0"/>
              <a:t>/</a:t>
            </a:r>
            <a:r>
              <a:rPr lang="en-US" dirty="0" err="1" smtClean="0"/>
              <a:t>dvd</a:t>
            </a:r>
            <a:r>
              <a:rPr lang="en-US" dirty="0" smtClean="0"/>
              <a:t>. </a:t>
            </a:r>
          </a:p>
          <a:p>
            <a:pPr marL="0" indent="0">
              <a:buNone/>
            </a:pPr>
            <a:r>
              <a:rPr lang="en-US" dirty="0" smtClean="0"/>
              <a:t>Linked files can be hard or soft. </a:t>
            </a:r>
            <a:r>
              <a:rPr lang="en-US" u="sng" dirty="0" smtClean="0"/>
              <a:t>Hard links </a:t>
            </a:r>
            <a:r>
              <a:rPr lang="en-US" dirty="0" smtClean="0"/>
              <a:t>include a copy of the file. As long as the hard link is made within the </a:t>
            </a:r>
          </a:p>
          <a:p>
            <a:pPr marL="0" indent="0">
              <a:buNone/>
            </a:pPr>
            <a:r>
              <a:rPr lang="en-US" dirty="0" smtClean="0"/>
              <a:t>same partition, the </a:t>
            </a:r>
            <a:r>
              <a:rPr lang="en-US" dirty="0" err="1" smtClean="0"/>
              <a:t>inode</a:t>
            </a:r>
            <a:r>
              <a:rPr lang="en-US" dirty="0" smtClean="0"/>
              <a:t> numbers are identical. You could delete a hard-linked file in one directory, and it would still exist in the other directory. </a:t>
            </a:r>
          </a:p>
          <a:p>
            <a:pPr marL="0" indent="0">
              <a:buNone/>
            </a:pPr>
            <a:r>
              <a:rPr lang="en-US" dirty="0" smtClean="0"/>
              <a:t>For example, the following command creates a hard link from the actual Samba configuration file to </a:t>
            </a:r>
          </a:p>
          <a:p>
            <a:pPr marL="0" indent="0">
              <a:buNone/>
            </a:pPr>
            <a:r>
              <a:rPr lang="en-US" dirty="0" err="1" smtClean="0"/>
              <a:t>smb.conf</a:t>
            </a:r>
            <a:r>
              <a:rPr lang="en-US" dirty="0" smtClean="0"/>
              <a:t> in the local directory:</a:t>
            </a:r>
          </a:p>
          <a:p>
            <a:pPr marL="0" indent="0" algn="ctr">
              <a:buNone/>
            </a:pPr>
            <a:r>
              <a:rPr lang="en-US" dirty="0" smtClean="0"/>
              <a:t># </a:t>
            </a:r>
            <a:r>
              <a:rPr lang="en-US" dirty="0" err="1" smtClean="0">
                <a:solidFill>
                  <a:schemeClr val="tx2">
                    <a:lumMod val="60000"/>
                    <a:lumOff val="40000"/>
                  </a:schemeClr>
                </a:solidFill>
              </a:rPr>
              <a:t>ln</a:t>
            </a:r>
            <a:r>
              <a:rPr lang="en-US" dirty="0" smtClean="0"/>
              <a:t> /</a:t>
            </a:r>
            <a:r>
              <a:rPr lang="en-US" dirty="0" err="1" smtClean="0"/>
              <a:t>etc</a:t>
            </a:r>
            <a:r>
              <a:rPr lang="en-US" dirty="0" smtClean="0"/>
              <a:t>/samba/</a:t>
            </a:r>
            <a:r>
              <a:rPr lang="en-US" dirty="0" err="1" smtClean="0"/>
              <a:t>smb.conf</a:t>
            </a:r>
            <a:r>
              <a:rPr lang="en-US" dirty="0" smtClean="0"/>
              <a:t>  </a:t>
            </a:r>
            <a:r>
              <a:rPr lang="en-US" dirty="0" err="1" smtClean="0"/>
              <a:t>smb.conf</a:t>
            </a:r>
            <a:endParaRPr lang="en-US" dirty="0"/>
          </a:p>
        </p:txBody>
      </p:sp>
    </p:spTree>
    <p:extLst>
      <p:ext uri="{BB962C8B-B14F-4D97-AF65-F5344CB8AC3E}">
        <p14:creationId xmlns:p14="http://schemas.microsoft.com/office/powerpoint/2010/main" val="2076152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oft links</a:t>
            </a:r>
            <a:endParaRPr lang="en-US" dirty="0"/>
          </a:p>
        </p:txBody>
      </p:sp>
      <p:sp>
        <p:nvSpPr>
          <p:cNvPr id="3" name="Content Placeholder 2"/>
          <p:cNvSpPr>
            <a:spLocks noGrp="1"/>
          </p:cNvSpPr>
          <p:nvPr>
            <p:ph idx="1"/>
          </p:nvPr>
        </p:nvSpPr>
        <p:spPr/>
        <p:txBody>
          <a:bodyPr/>
          <a:lstStyle/>
          <a:p>
            <a:pPr marL="0" indent="0">
              <a:buNone/>
            </a:pPr>
            <a:r>
              <a:rPr lang="en-US" dirty="0" smtClean="0"/>
              <a:t>a soft link serves as a redirect; when you open a file created with a soft link, the link redirects you to the original file. If you delete the original </a:t>
            </a:r>
          </a:p>
          <a:p>
            <a:pPr marL="0" indent="0">
              <a:buNone/>
            </a:pPr>
            <a:r>
              <a:rPr lang="en-US" dirty="0" smtClean="0"/>
              <a:t>file, the file is lost. While the soft link is still there, it has nowhere to go. The following command is an example of how you can create a soft linked file:</a:t>
            </a:r>
          </a:p>
          <a:p>
            <a:pPr marL="0" indent="0" algn="ctr">
              <a:buNone/>
            </a:pPr>
            <a:r>
              <a:rPr lang="en-US" dirty="0" smtClean="0"/>
              <a:t># </a:t>
            </a:r>
            <a:r>
              <a:rPr lang="en-US" dirty="0" err="1" smtClean="0"/>
              <a:t>ln</a:t>
            </a:r>
            <a:r>
              <a:rPr lang="en-US" dirty="0" smtClean="0"/>
              <a:t> -s /</a:t>
            </a:r>
            <a:r>
              <a:rPr lang="en-US" dirty="0" err="1" smtClean="0"/>
              <a:t>etc</a:t>
            </a:r>
            <a:r>
              <a:rPr lang="en-US" dirty="0" smtClean="0"/>
              <a:t>/samba/</a:t>
            </a:r>
            <a:r>
              <a:rPr lang="en-US" dirty="0" err="1" smtClean="0"/>
              <a:t>smb.conf</a:t>
            </a:r>
            <a:r>
              <a:rPr lang="en-US" dirty="0" smtClean="0"/>
              <a:t> </a:t>
            </a:r>
            <a:r>
              <a:rPr lang="en-US" dirty="0" err="1" smtClean="0"/>
              <a:t>smb.conf</a:t>
            </a:r>
            <a:endParaRPr lang="en-US" dirty="0"/>
          </a:p>
        </p:txBody>
      </p:sp>
    </p:spTree>
    <p:extLst>
      <p:ext uri="{BB962C8B-B14F-4D97-AF65-F5344CB8AC3E}">
        <p14:creationId xmlns:p14="http://schemas.microsoft.com/office/powerpoint/2010/main" val="569880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Bourne-Again Shell</a:t>
            </a:r>
            <a:endParaRPr lang="en-US" dirty="0"/>
          </a:p>
        </p:txBody>
      </p:sp>
      <p:sp>
        <p:nvSpPr>
          <p:cNvPr id="3" name="Content Placeholder 2"/>
          <p:cNvSpPr>
            <a:spLocks noGrp="1"/>
          </p:cNvSpPr>
          <p:nvPr>
            <p:ph idx="1"/>
          </p:nvPr>
        </p:nvSpPr>
        <p:spPr/>
        <p:txBody>
          <a:bodyPr/>
          <a:lstStyle/>
          <a:p>
            <a:pPr marL="0" indent="0">
              <a:buNone/>
            </a:pPr>
            <a:r>
              <a:rPr lang="en-US" dirty="0" smtClean="0"/>
              <a:t>A shell is a user interface. It is also used as a command line interpreter. In Linux, the </a:t>
            </a:r>
          </a:p>
          <a:p>
            <a:pPr marL="0" indent="0">
              <a:buNone/>
            </a:pPr>
            <a:r>
              <a:rPr lang="en-US" dirty="0" smtClean="0"/>
              <a:t>shell is the interpreter that allows you to interact with Linux using various </a:t>
            </a:r>
          </a:p>
          <a:p>
            <a:pPr marL="0" indent="0">
              <a:buNone/>
            </a:pPr>
            <a:r>
              <a:rPr lang="en-US" dirty="0" smtClean="0"/>
              <a:t>commands. The default shell in Linux is bash. If desired, you can change the default shell for individual users in the /</a:t>
            </a:r>
            <a:r>
              <a:rPr lang="en-US" dirty="0" err="1" smtClean="0"/>
              <a:t>etc</a:t>
            </a:r>
            <a:r>
              <a:rPr lang="en-US" dirty="0" smtClean="0"/>
              <a:t>/</a:t>
            </a:r>
            <a:r>
              <a:rPr lang="en-US" dirty="0" err="1" smtClean="0"/>
              <a:t>passwd</a:t>
            </a:r>
            <a:r>
              <a:rPr lang="en-US" dirty="0" smtClean="0"/>
              <a:t> file.</a:t>
            </a:r>
            <a:endParaRPr lang="en-US" dirty="0"/>
          </a:p>
        </p:txBody>
      </p:sp>
    </p:spTree>
    <p:extLst>
      <p:ext uri="{BB962C8B-B14F-4D97-AF65-F5344CB8AC3E}">
        <p14:creationId xmlns:p14="http://schemas.microsoft.com/office/powerpoint/2010/main" val="1734155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rm</a:t>
            </a:r>
            <a:r>
              <a:rPr lang="en-US" dirty="0" smtClean="0"/>
              <a:t/>
            </a:r>
            <a:br>
              <a:rPr lang="en-US" dirty="0" smtClean="0"/>
            </a:br>
            <a:r>
              <a:rPr lang="en-US" dirty="0" smtClean="0"/>
              <a:t>(remove)</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err="1" smtClean="0">
                <a:solidFill>
                  <a:schemeClr val="tx2">
                    <a:lumMod val="60000"/>
                    <a:lumOff val="40000"/>
                  </a:schemeClr>
                </a:solidFill>
              </a:rPr>
              <a:t>rm</a:t>
            </a:r>
            <a:r>
              <a:rPr lang="en-US" dirty="0" smtClean="0"/>
              <a:t> command is somewhat dangerous. At the Linux command line, there is no trash bin. So if you delete a file with the </a:t>
            </a:r>
            <a:r>
              <a:rPr lang="en-US" dirty="0" err="1" smtClean="0">
                <a:solidFill>
                  <a:schemeClr val="tx2">
                    <a:lumMod val="60000"/>
                    <a:lumOff val="40000"/>
                  </a:schemeClr>
                </a:solidFill>
              </a:rPr>
              <a:t>rm</a:t>
            </a:r>
            <a:r>
              <a:rPr lang="en-US" dirty="0" smtClean="0"/>
              <a:t> command, it’s at best difficult to recover that file.</a:t>
            </a:r>
          </a:p>
          <a:p>
            <a:pPr marL="0" indent="0">
              <a:buNone/>
            </a:pPr>
            <a:r>
              <a:rPr lang="en-US" dirty="0" smtClean="0"/>
              <a:t>The following command removes all of those files in one command:</a:t>
            </a:r>
          </a:p>
          <a:p>
            <a:pPr marL="0" indent="0" algn="ctr">
              <a:buNone/>
            </a:pPr>
            <a:r>
              <a:rPr lang="en-US" sz="2800" dirty="0" smtClean="0"/>
              <a:t># </a:t>
            </a:r>
            <a:r>
              <a:rPr lang="en-US" sz="2800" dirty="0" err="1" smtClean="0"/>
              <a:t>rm</a:t>
            </a:r>
            <a:r>
              <a:rPr lang="en-US" sz="2800" dirty="0" smtClean="0"/>
              <a:t> -</a:t>
            </a:r>
            <a:r>
              <a:rPr lang="en-US" sz="2800" dirty="0" err="1" smtClean="0"/>
              <a:t>rf</a:t>
            </a:r>
            <a:r>
              <a:rPr lang="en-US" sz="2800" dirty="0" smtClean="0"/>
              <a:t> /root/</a:t>
            </a:r>
            <a:r>
              <a:rPr lang="en-US" sz="2800" dirty="0" err="1" smtClean="0"/>
              <a:t>rpmbuild</a:t>
            </a:r>
            <a:r>
              <a:rPr lang="en-US" sz="2800" dirty="0" smtClean="0"/>
              <a:t>/BUILD/kernel-2.6.32-71.1.el6</a:t>
            </a:r>
            <a:endParaRPr lang="en-US" sz="2800" dirty="0"/>
          </a:p>
        </p:txBody>
      </p:sp>
    </p:spTree>
    <p:extLst>
      <p:ext uri="{BB962C8B-B14F-4D97-AF65-F5344CB8AC3E}">
        <p14:creationId xmlns:p14="http://schemas.microsoft.com/office/powerpoint/2010/main" val="2067990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rm</a:t>
            </a:r>
            <a:r>
              <a:rPr lang="en-US" dirty="0" smtClean="0"/>
              <a:t/>
            </a:r>
            <a:br>
              <a:rPr lang="en-US" dirty="0" smtClean="0"/>
            </a:br>
            <a:r>
              <a:rPr lang="en-US" dirty="0" smtClean="0"/>
              <a:t>continued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 -r switch works recursively, and the -f switch overrides any safety precautions, such as shown in the output to the alias command for the root administrative user. It’s still quite a dangerous command, as a simple typing mistake that puts a space between the first forward slash and the directory name, as shown here:</a:t>
            </a:r>
          </a:p>
          <a:p>
            <a:pPr marL="0" indent="0">
              <a:buNone/>
            </a:pPr>
            <a:endParaRPr lang="en-US" dirty="0" smtClean="0"/>
          </a:p>
          <a:p>
            <a:pPr marL="0" indent="0" algn="ctr">
              <a:buNone/>
            </a:pPr>
            <a:r>
              <a:rPr lang="en-US" dirty="0" smtClean="0"/>
              <a:t># </a:t>
            </a:r>
            <a:r>
              <a:rPr lang="en-US" dirty="0" err="1" smtClean="0"/>
              <a:t>rm</a:t>
            </a:r>
            <a:r>
              <a:rPr lang="en-US" dirty="0" smtClean="0"/>
              <a:t> -</a:t>
            </a:r>
            <a:r>
              <a:rPr lang="en-US" dirty="0" err="1" smtClean="0"/>
              <a:t>rf</a:t>
            </a:r>
            <a:r>
              <a:rPr lang="en-US" dirty="0" smtClean="0"/>
              <a:t> / root/</a:t>
            </a:r>
            <a:r>
              <a:rPr lang="en-US" dirty="0" err="1" smtClean="0"/>
              <a:t>rpmbuild</a:t>
            </a:r>
            <a:r>
              <a:rPr lang="en-US" dirty="0" smtClean="0"/>
              <a:t>/BUILD/kernel-2.6.32-71.1.el6</a:t>
            </a:r>
          </a:p>
          <a:p>
            <a:pPr marL="0" indent="0">
              <a:buNone/>
            </a:pPr>
            <a:r>
              <a:rPr lang="en-US" dirty="0" smtClean="0"/>
              <a:t>would first delete every file starting with the top-level root directory, before looking for the root/</a:t>
            </a:r>
            <a:r>
              <a:rPr lang="en-US" dirty="0" err="1" smtClean="0"/>
              <a:t>rpmbuild</a:t>
            </a:r>
            <a:r>
              <a:rPr lang="en-US" dirty="0" smtClean="0"/>
              <a:t>/BUILD/kernel-2.6.32-71.1.el6 subdirectory.</a:t>
            </a:r>
            <a:endParaRPr lang="en-US" dirty="0"/>
          </a:p>
        </p:txBody>
      </p:sp>
    </p:spTree>
    <p:extLst>
      <p:ext uri="{BB962C8B-B14F-4D97-AF65-F5344CB8AC3E}">
        <p14:creationId xmlns:p14="http://schemas.microsoft.com/office/powerpoint/2010/main" val="207685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Creation and Deletion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The </a:t>
            </a:r>
            <a:r>
              <a:rPr lang="en-US" sz="2400" dirty="0" err="1" smtClean="0">
                <a:solidFill>
                  <a:schemeClr val="tx2">
                    <a:lumMod val="60000"/>
                    <a:lumOff val="40000"/>
                  </a:schemeClr>
                </a:solidFill>
              </a:rPr>
              <a:t>mkdir</a:t>
            </a:r>
            <a:r>
              <a:rPr lang="en-US" sz="2400" dirty="0" smtClean="0"/>
              <a:t> and </a:t>
            </a:r>
            <a:r>
              <a:rPr lang="en-US" sz="2400" dirty="0" err="1" smtClean="0">
                <a:solidFill>
                  <a:schemeClr val="tx2">
                    <a:lumMod val="60000"/>
                    <a:lumOff val="40000"/>
                  </a:schemeClr>
                </a:solidFill>
              </a:rPr>
              <a:t>rmdir</a:t>
            </a:r>
            <a:r>
              <a:rPr lang="en-US" sz="2400" dirty="0" smtClean="0"/>
              <a:t> commands are used to create and delete directories.</a:t>
            </a:r>
          </a:p>
          <a:p>
            <a:pPr marL="0" indent="0" algn="ctr">
              <a:buNone/>
            </a:pPr>
            <a:r>
              <a:rPr lang="en-US" sz="2400" dirty="0" smtClean="0"/>
              <a:t># </a:t>
            </a:r>
            <a:r>
              <a:rPr lang="en-US" sz="2400" dirty="0" err="1" smtClean="0"/>
              <a:t>mkdir</a:t>
            </a:r>
            <a:r>
              <a:rPr lang="en-US" sz="2400" dirty="0" smtClean="0"/>
              <a:t> test</a:t>
            </a:r>
          </a:p>
          <a:p>
            <a:pPr marL="0" indent="0" algn="ctr">
              <a:buNone/>
            </a:pPr>
            <a:r>
              <a:rPr lang="en-US" sz="2400" dirty="0" smtClean="0"/>
              <a:t>Alternatively, the following command creates the /test directory:</a:t>
            </a:r>
          </a:p>
          <a:p>
            <a:pPr marL="0" indent="0" algn="ctr">
              <a:buNone/>
            </a:pPr>
            <a:r>
              <a:rPr lang="en-US" sz="2400" dirty="0" smtClean="0"/>
              <a:t># </a:t>
            </a:r>
            <a:r>
              <a:rPr lang="en-US" sz="2400" dirty="0" err="1" smtClean="0"/>
              <a:t>mkdir</a:t>
            </a:r>
            <a:r>
              <a:rPr lang="en-US" sz="2400" dirty="0" smtClean="0"/>
              <a:t> /test</a:t>
            </a:r>
          </a:p>
          <a:p>
            <a:pPr marL="0" indent="0" algn="ctr">
              <a:buNone/>
            </a:pPr>
            <a:r>
              <a:rPr lang="en-US" sz="2400" dirty="0" smtClean="0"/>
              <a:t>If desired, the following command creates a series of directories:</a:t>
            </a:r>
          </a:p>
          <a:p>
            <a:pPr marL="0" indent="0" algn="ctr">
              <a:buNone/>
            </a:pPr>
            <a:r>
              <a:rPr lang="en-US" sz="2400" dirty="0" smtClean="0"/>
              <a:t># </a:t>
            </a:r>
            <a:r>
              <a:rPr lang="en-US" sz="2400" dirty="0" err="1" smtClean="0"/>
              <a:t>mkdir</a:t>
            </a:r>
            <a:r>
              <a:rPr lang="en-US" sz="2400" dirty="0" smtClean="0"/>
              <a:t> -p /test1/test2/test3</a:t>
            </a:r>
          </a:p>
          <a:p>
            <a:pPr marL="0" indent="0">
              <a:buNone/>
            </a:pPr>
            <a:r>
              <a:rPr lang="en-US" sz="2400" dirty="0" smtClean="0"/>
              <a:t>Conversely, the </a:t>
            </a:r>
            <a:r>
              <a:rPr lang="en-US" sz="2400" dirty="0" err="1" smtClean="0">
                <a:solidFill>
                  <a:schemeClr val="tx2">
                    <a:lumMod val="60000"/>
                    <a:lumOff val="40000"/>
                  </a:schemeClr>
                </a:solidFill>
              </a:rPr>
              <a:t>rmdir</a:t>
            </a:r>
            <a:r>
              <a:rPr lang="en-US" sz="2400" dirty="0" smtClean="0"/>
              <a:t> command deletes a directory only if it’s empty</a:t>
            </a:r>
            <a:endParaRPr lang="en-US" sz="2400" dirty="0"/>
          </a:p>
        </p:txBody>
      </p:sp>
    </p:spTree>
    <p:extLst>
      <p:ext uri="{BB962C8B-B14F-4D97-AF65-F5344CB8AC3E}">
        <p14:creationId xmlns:p14="http://schemas.microsoft.com/office/powerpoint/2010/main" val="344068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alias</a:t>
            </a:r>
            <a:endParaRPr lang="en-US" dirty="0"/>
          </a:p>
        </p:txBody>
      </p:sp>
      <p:sp>
        <p:nvSpPr>
          <p:cNvPr id="3" name="Content Placeholder 2"/>
          <p:cNvSpPr>
            <a:spLocks noGrp="1"/>
          </p:cNvSpPr>
          <p:nvPr>
            <p:ph idx="1"/>
          </p:nvPr>
        </p:nvSpPr>
        <p:spPr/>
        <p:txBody>
          <a:bodyPr>
            <a:noAutofit/>
          </a:bodyPr>
          <a:lstStyle/>
          <a:p>
            <a:pPr marL="0" indent="0">
              <a:buNone/>
            </a:pPr>
            <a:r>
              <a:rPr lang="en-US" sz="2800" dirty="0" smtClean="0"/>
              <a:t>The alias command can be used to simplify a few commands. For the root </a:t>
            </a:r>
          </a:p>
          <a:p>
            <a:pPr marL="0" indent="0">
              <a:buNone/>
            </a:pPr>
            <a:r>
              <a:rPr lang="en-US" sz="2800" dirty="0" smtClean="0"/>
              <a:t>administrative user, the default aliases provides a bit of safety. To see the aliases for the current user, run the </a:t>
            </a:r>
            <a:r>
              <a:rPr lang="en-US" sz="2800" dirty="0" smtClean="0">
                <a:solidFill>
                  <a:schemeClr val="tx2">
                    <a:lumMod val="60000"/>
                    <a:lumOff val="40000"/>
                  </a:schemeClr>
                </a:solidFill>
              </a:rPr>
              <a:t>alias</a:t>
            </a:r>
            <a:r>
              <a:rPr lang="en-US" sz="2800" dirty="0" smtClean="0"/>
              <a:t> command. </a:t>
            </a:r>
          </a:p>
          <a:p>
            <a:pPr marL="0" indent="0">
              <a:buNone/>
            </a:pPr>
            <a:r>
              <a:rPr lang="en-US" sz="2800" u="sng" dirty="0" smtClean="0"/>
              <a:t>Note</a:t>
            </a:r>
            <a:r>
              <a:rPr lang="en-US" sz="2800" dirty="0" smtClean="0"/>
              <a:t>: The -</a:t>
            </a:r>
            <a:r>
              <a:rPr lang="en-US" sz="2800" dirty="0" err="1" smtClean="0"/>
              <a:t>i</a:t>
            </a:r>
            <a:r>
              <a:rPr lang="en-US" sz="2800" dirty="0" smtClean="0"/>
              <a:t> switch prompts the user for confirmation before a file is deleted or overwritten with the </a:t>
            </a:r>
            <a:r>
              <a:rPr lang="en-US" sz="2800" dirty="0" err="1" smtClean="0">
                <a:solidFill>
                  <a:schemeClr val="tx2">
                    <a:lumMod val="60000"/>
                    <a:lumOff val="40000"/>
                  </a:schemeClr>
                </a:solidFill>
              </a:rPr>
              <a:t>cp</a:t>
            </a:r>
            <a:r>
              <a:rPr lang="en-US" sz="2800" dirty="0" smtClean="0">
                <a:solidFill>
                  <a:schemeClr val="tx2">
                    <a:lumMod val="60000"/>
                    <a:lumOff val="40000"/>
                  </a:schemeClr>
                </a:solidFill>
              </a:rPr>
              <a:t>, mv</a:t>
            </a:r>
            <a:r>
              <a:rPr lang="en-US" sz="2800" dirty="0" smtClean="0"/>
              <a:t>, or </a:t>
            </a:r>
            <a:r>
              <a:rPr lang="en-US" sz="2800" dirty="0" err="1" smtClean="0">
                <a:solidFill>
                  <a:schemeClr val="tx2">
                    <a:lumMod val="60000"/>
                    <a:lumOff val="40000"/>
                  </a:schemeClr>
                </a:solidFill>
              </a:rPr>
              <a:t>rm</a:t>
            </a:r>
            <a:r>
              <a:rPr lang="en-US" sz="2800" dirty="0" smtClean="0"/>
              <a:t> command. Just be aware, the -f switch supersedes the -</a:t>
            </a:r>
            <a:r>
              <a:rPr lang="en-US" sz="2800" dirty="0" err="1" smtClean="0"/>
              <a:t>i</a:t>
            </a:r>
            <a:r>
              <a:rPr lang="en-US" sz="2800" dirty="0" smtClean="0"/>
              <a:t> for the noted commands.</a:t>
            </a:r>
            <a:endParaRPr lang="en-US" sz="2800" dirty="0"/>
          </a:p>
        </p:txBody>
      </p:sp>
    </p:spTree>
    <p:extLst>
      <p:ext uri="{BB962C8B-B14F-4D97-AF65-F5344CB8AC3E}">
        <p14:creationId xmlns:p14="http://schemas.microsoft.com/office/powerpoint/2010/main" val="1152518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Wildcards are sometimes known in the Linux world as </a:t>
            </a:r>
            <a:r>
              <a:rPr lang="en-US" sz="3200" dirty="0" err="1" smtClean="0"/>
              <a:t>globbing</a:t>
            </a:r>
            <a:r>
              <a:rPr lang="en-US" sz="3200" dirty="0" smtClean="0"/>
              <a:t>.</a:t>
            </a:r>
            <a:endParaRPr lang="en-US" sz="3200" dirty="0"/>
          </a:p>
        </p:txBody>
      </p:sp>
      <p:sp>
        <p:nvSpPr>
          <p:cNvPr id="3" name="Content Placeholder 2"/>
          <p:cNvSpPr>
            <a:spLocks noGrp="1"/>
          </p:cNvSpPr>
          <p:nvPr>
            <p:ph idx="1"/>
          </p:nvPr>
        </p:nvSpPr>
        <p:spPr/>
        <p:txBody>
          <a:bodyPr/>
          <a:lstStyle/>
          <a:p>
            <a:pPr marL="0" indent="0">
              <a:buNone/>
            </a:pPr>
            <a:r>
              <a:rPr lang="en-US" dirty="0" smtClean="0"/>
              <a:t>The </a:t>
            </a:r>
            <a:r>
              <a:rPr lang="en-US" dirty="0" smtClean="0">
                <a:solidFill>
                  <a:schemeClr val="tx2">
                    <a:lumMod val="60000"/>
                    <a:lumOff val="40000"/>
                  </a:schemeClr>
                </a:solidFill>
              </a:rPr>
              <a:t>find</a:t>
            </a:r>
            <a:r>
              <a:rPr lang="en-US" dirty="0" smtClean="0"/>
              <a:t> command searches through directories and subdirectories for a desired file.</a:t>
            </a:r>
          </a:p>
          <a:p>
            <a:pPr marL="0" indent="0" algn="ctr">
              <a:buNone/>
            </a:pPr>
            <a:r>
              <a:rPr lang="en-US" dirty="0" smtClean="0"/>
              <a:t># </a:t>
            </a:r>
            <a:r>
              <a:rPr lang="en-US" dirty="0" smtClean="0">
                <a:solidFill>
                  <a:schemeClr val="tx2">
                    <a:lumMod val="60000"/>
                    <a:lumOff val="40000"/>
                  </a:schemeClr>
                </a:solidFill>
              </a:rPr>
              <a:t>find</a:t>
            </a:r>
            <a:r>
              <a:rPr lang="en-US" dirty="0" smtClean="0"/>
              <a:t> / -name </a:t>
            </a:r>
            <a:r>
              <a:rPr lang="en-US" dirty="0" err="1" smtClean="0"/>
              <a:t>named.conf</a:t>
            </a:r>
            <a:endParaRPr lang="en-US" dirty="0" smtClean="0"/>
          </a:p>
          <a:p>
            <a:pPr marL="0" indent="0">
              <a:buNone/>
            </a:pPr>
            <a:r>
              <a:rPr lang="en-US" dirty="0" smtClean="0">
                <a:solidFill>
                  <a:schemeClr val="tx2">
                    <a:lumMod val="60000"/>
                    <a:lumOff val="40000"/>
                  </a:schemeClr>
                </a:solidFill>
              </a:rPr>
              <a:t>locate</a:t>
            </a:r>
          </a:p>
          <a:p>
            <a:pPr marL="0" indent="0">
              <a:buNone/>
            </a:pPr>
            <a:r>
              <a:rPr lang="en-US" dirty="0" smtClean="0"/>
              <a:t>If this is all too time consuming, RHEL allows you to set up a database of installed </a:t>
            </a:r>
          </a:p>
          <a:p>
            <a:pPr marL="0" indent="0">
              <a:buNone/>
            </a:pPr>
            <a:r>
              <a:rPr lang="en-US" dirty="0" smtClean="0"/>
              <a:t>files and directories. Searches with the </a:t>
            </a:r>
            <a:r>
              <a:rPr lang="en-US" dirty="0" smtClean="0">
                <a:solidFill>
                  <a:schemeClr val="tx2">
                    <a:lumMod val="60000"/>
                    <a:lumOff val="40000"/>
                  </a:schemeClr>
                </a:solidFill>
              </a:rPr>
              <a:t>locate</a:t>
            </a:r>
            <a:r>
              <a:rPr lang="en-US" dirty="0" smtClean="0"/>
              <a:t> command are almost instantaneous. </a:t>
            </a:r>
            <a:endParaRPr lang="en-US" dirty="0"/>
          </a:p>
        </p:txBody>
      </p:sp>
    </p:spTree>
    <p:extLst>
      <p:ext uri="{BB962C8B-B14F-4D97-AF65-F5344CB8AC3E}">
        <p14:creationId xmlns:p14="http://schemas.microsoft.com/office/powerpoint/2010/main" val="198041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head</a:t>
            </a:r>
            <a:r>
              <a:rPr lang="en-US" dirty="0" smtClean="0"/>
              <a:t> and </a:t>
            </a:r>
            <a:r>
              <a:rPr lang="en-US" dirty="0" smtClean="0">
                <a:solidFill>
                  <a:schemeClr val="tx2">
                    <a:lumMod val="60000"/>
                    <a:lumOff val="40000"/>
                  </a:schemeClr>
                </a:solidFill>
              </a:rPr>
              <a:t>tail</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a:t>
            </a:r>
            <a:r>
              <a:rPr lang="en-US" dirty="0" smtClean="0">
                <a:solidFill>
                  <a:schemeClr val="tx2">
                    <a:lumMod val="60000"/>
                    <a:lumOff val="40000"/>
                  </a:schemeClr>
                </a:solidFill>
              </a:rPr>
              <a:t>head</a:t>
            </a:r>
            <a:r>
              <a:rPr lang="en-US" dirty="0" smtClean="0"/>
              <a:t> and </a:t>
            </a:r>
            <a:r>
              <a:rPr lang="en-US" dirty="0" smtClean="0">
                <a:solidFill>
                  <a:schemeClr val="tx2">
                    <a:lumMod val="60000"/>
                    <a:lumOff val="40000"/>
                  </a:schemeClr>
                </a:solidFill>
              </a:rPr>
              <a:t>tail</a:t>
            </a:r>
            <a:r>
              <a:rPr lang="en-US" dirty="0" smtClean="0"/>
              <a:t> commands are separate commands that work in essentially the same way. By default, the </a:t>
            </a:r>
            <a:r>
              <a:rPr lang="en-US" dirty="0" smtClean="0">
                <a:solidFill>
                  <a:schemeClr val="tx2">
                    <a:lumMod val="60000"/>
                    <a:lumOff val="40000"/>
                  </a:schemeClr>
                </a:solidFill>
              </a:rPr>
              <a:t>head</a:t>
            </a:r>
            <a:r>
              <a:rPr lang="en-US" dirty="0" smtClean="0"/>
              <a:t> filename command looks at the first 10 lines of a file; the </a:t>
            </a:r>
            <a:r>
              <a:rPr lang="en-US" dirty="0" smtClean="0">
                <a:solidFill>
                  <a:schemeClr val="tx2">
                    <a:lumMod val="60000"/>
                    <a:lumOff val="40000"/>
                  </a:schemeClr>
                </a:solidFill>
              </a:rPr>
              <a:t>tail</a:t>
            </a:r>
            <a:r>
              <a:rPr lang="en-US" dirty="0" smtClean="0"/>
              <a:t> filename command looks at the last 10 lines of a file. You can specify the number of lines shown with the -</a:t>
            </a:r>
            <a:r>
              <a:rPr lang="en-US" dirty="0" err="1" smtClean="0"/>
              <a:t>nxy</a:t>
            </a:r>
            <a:r>
              <a:rPr lang="en-US" dirty="0" smtClean="0"/>
              <a:t> switch. Just remember to avoid the space when </a:t>
            </a:r>
          </a:p>
          <a:p>
            <a:pPr marL="0" indent="0">
              <a:buNone/>
            </a:pPr>
            <a:r>
              <a:rPr lang="en-US" dirty="0" smtClean="0"/>
              <a:t>specifying the number of lines; for example,  </a:t>
            </a:r>
          </a:p>
          <a:p>
            <a:pPr marL="0" indent="0" algn="ctr">
              <a:buNone/>
            </a:pPr>
            <a:r>
              <a:rPr lang="en-US" dirty="0" smtClean="0">
                <a:solidFill>
                  <a:schemeClr val="tx2">
                    <a:lumMod val="60000"/>
                    <a:lumOff val="40000"/>
                  </a:schemeClr>
                </a:solidFill>
              </a:rPr>
              <a:t>tail</a:t>
            </a:r>
            <a:r>
              <a:rPr lang="en-US" dirty="0" smtClean="0"/>
              <a:t> -n15 /</a:t>
            </a:r>
            <a:r>
              <a:rPr lang="en-US" dirty="0" err="1" smtClean="0"/>
              <a:t>etc</a:t>
            </a:r>
            <a:r>
              <a:rPr lang="en-US" dirty="0" smtClean="0"/>
              <a:t>/</a:t>
            </a:r>
            <a:r>
              <a:rPr lang="en-US" dirty="0" err="1" smtClean="0"/>
              <a:t>passwd</a:t>
            </a:r>
            <a:r>
              <a:rPr lang="en-US" dirty="0" smtClean="0"/>
              <a:t> </a:t>
            </a:r>
          </a:p>
          <a:p>
            <a:pPr marL="0" indent="0">
              <a:buNone/>
            </a:pPr>
            <a:r>
              <a:rPr lang="en-US" dirty="0" smtClean="0"/>
              <a:t>command lists the last 15 lines of the /</a:t>
            </a:r>
            <a:r>
              <a:rPr lang="en-US" dirty="0" err="1" smtClean="0"/>
              <a:t>etc</a:t>
            </a:r>
            <a:r>
              <a:rPr lang="en-US" dirty="0" smtClean="0"/>
              <a:t>/</a:t>
            </a:r>
            <a:r>
              <a:rPr lang="en-US" dirty="0" err="1" smtClean="0"/>
              <a:t>passwd</a:t>
            </a:r>
            <a:r>
              <a:rPr lang="en-US" dirty="0" smtClean="0"/>
              <a:t> file.</a:t>
            </a:r>
            <a:endParaRPr lang="en-US" dirty="0"/>
          </a:p>
        </p:txBody>
      </p:sp>
    </p:spTree>
    <p:extLst>
      <p:ext uri="{BB962C8B-B14F-4D97-AF65-F5344CB8AC3E}">
        <p14:creationId xmlns:p14="http://schemas.microsoft.com/office/powerpoint/2010/main" val="3148972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sort</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pPr marL="0" indent="0">
              <a:buNone/>
            </a:pPr>
            <a:r>
              <a:rPr lang="en-US" dirty="0" smtClean="0"/>
              <a:t>You can sort the contents of a file in a number of ways. By default, the sort command sorts the contents in alphabetical order depending on the first letter in each line.</a:t>
            </a:r>
            <a:endParaRPr lang="en-US" dirty="0"/>
          </a:p>
        </p:txBody>
      </p:sp>
    </p:spTree>
    <p:extLst>
      <p:ext uri="{BB962C8B-B14F-4D97-AF65-F5344CB8AC3E}">
        <p14:creationId xmlns:p14="http://schemas.microsoft.com/office/powerpoint/2010/main" val="2686376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grep</a:t>
            </a:r>
            <a:r>
              <a:rPr lang="en-US" dirty="0" smtClean="0"/>
              <a:t> and </a:t>
            </a:r>
            <a:r>
              <a:rPr lang="en-US" dirty="0" err="1" smtClean="0"/>
              <a:t>egrep</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err="1" smtClean="0">
                <a:solidFill>
                  <a:schemeClr val="tx2">
                    <a:lumMod val="60000"/>
                    <a:lumOff val="40000"/>
                  </a:schemeClr>
                </a:solidFill>
              </a:rPr>
              <a:t>grep</a:t>
            </a:r>
            <a:r>
              <a:rPr lang="en-US" dirty="0" smtClean="0"/>
              <a:t> command uses a search term to look through a file. It returns the full line that contains the search term.</a:t>
            </a:r>
          </a:p>
          <a:p>
            <a:pPr marL="0" indent="0">
              <a:buNone/>
            </a:pPr>
            <a:r>
              <a:rPr lang="en-US" dirty="0" smtClean="0"/>
              <a:t>The </a:t>
            </a:r>
            <a:r>
              <a:rPr lang="en-US" dirty="0" err="1" smtClean="0">
                <a:solidFill>
                  <a:schemeClr val="tx2">
                    <a:lumMod val="60000"/>
                    <a:lumOff val="40000"/>
                  </a:schemeClr>
                </a:solidFill>
              </a:rPr>
              <a:t>egrep</a:t>
            </a:r>
            <a:r>
              <a:rPr lang="en-US" dirty="0" smtClean="0"/>
              <a:t> command is more forgiving; it allows you to use some unusual characters in your search, including +, ?, |, (, and ). </a:t>
            </a:r>
            <a:endParaRPr lang="en-US" dirty="0"/>
          </a:p>
        </p:txBody>
      </p:sp>
    </p:spTree>
    <p:extLst>
      <p:ext uri="{BB962C8B-B14F-4D97-AF65-F5344CB8AC3E}">
        <p14:creationId xmlns:p14="http://schemas.microsoft.com/office/powerpoint/2010/main" val="4026284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diff</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pPr marL="0" indent="0">
              <a:buNone/>
            </a:pPr>
            <a:r>
              <a:rPr lang="en-US" dirty="0" smtClean="0"/>
              <a:t>One useful option to find the difference between files is the diff command. </a:t>
            </a:r>
            <a:endParaRPr lang="en-US" dirty="0"/>
          </a:p>
        </p:txBody>
      </p:sp>
    </p:spTree>
    <p:extLst>
      <p:ext uri="{BB962C8B-B14F-4D97-AF65-F5344CB8AC3E}">
        <p14:creationId xmlns:p14="http://schemas.microsoft.com/office/powerpoint/2010/main" val="1805259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solidFill>
                  <a:schemeClr val="tx2">
                    <a:lumMod val="60000"/>
                    <a:lumOff val="40000"/>
                  </a:schemeClr>
                </a:solidFill>
              </a:rPr>
              <a:t>wc</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lstStyle/>
          <a:p>
            <a:pPr marL="0" indent="0">
              <a:buNone/>
            </a:pPr>
            <a:r>
              <a:rPr lang="en-US" dirty="0" smtClean="0"/>
              <a:t>The </a:t>
            </a:r>
            <a:r>
              <a:rPr lang="en-US" dirty="0" err="1" smtClean="0">
                <a:solidFill>
                  <a:schemeClr val="tx2">
                    <a:lumMod val="60000"/>
                    <a:lumOff val="40000"/>
                  </a:schemeClr>
                </a:solidFill>
              </a:rPr>
              <a:t>wc</a:t>
            </a:r>
            <a:r>
              <a:rPr lang="en-US" dirty="0" smtClean="0"/>
              <a:t> command, short for word count, can return the number of lines, words, and </a:t>
            </a:r>
          </a:p>
          <a:p>
            <a:pPr marL="0" indent="0">
              <a:buNone/>
            </a:pPr>
            <a:r>
              <a:rPr lang="en-US" dirty="0" smtClean="0"/>
              <a:t>characters in a file. The </a:t>
            </a:r>
            <a:r>
              <a:rPr lang="en-US" dirty="0" err="1" smtClean="0">
                <a:solidFill>
                  <a:schemeClr val="tx2">
                    <a:lumMod val="60000"/>
                    <a:lumOff val="40000"/>
                  </a:schemeClr>
                </a:solidFill>
              </a:rPr>
              <a:t>wc</a:t>
            </a:r>
            <a:r>
              <a:rPr lang="en-US" dirty="0" smtClean="0"/>
              <a:t> options are straightforward; for example, </a:t>
            </a:r>
            <a:r>
              <a:rPr lang="en-US" dirty="0" err="1" smtClean="0">
                <a:solidFill>
                  <a:schemeClr val="tx2">
                    <a:lumMod val="60000"/>
                    <a:lumOff val="40000"/>
                  </a:schemeClr>
                </a:solidFill>
              </a:rPr>
              <a:t>wc</a:t>
            </a:r>
            <a:r>
              <a:rPr lang="en-US" dirty="0" smtClean="0"/>
              <a:t> -w filename </a:t>
            </a:r>
          </a:p>
          <a:p>
            <a:pPr marL="0" indent="0">
              <a:buNone/>
            </a:pPr>
            <a:r>
              <a:rPr lang="en-US" dirty="0" smtClean="0"/>
              <a:t>returns the number of words in that file.</a:t>
            </a:r>
            <a:endParaRPr lang="en-US" dirty="0"/>
          </a:p>
        </p:txBody>
      </p:sp>
    </p:spTree>
    <p:extLst>
      <p:ext uri="{BB962C8B-B14F-4D97-AF65-F5344CB8AC3E}">
        <p14:creationId xmlns:p14="http://schemas.microsoft.com/office/powerpoint/2010/main" val="215749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Shells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bash The default Bourne-Again shell, based on the command line interpreter originally developed by Stephen Bourne.</a:t>
            </a:r>
          </a:p>
          <a:p>
            <a:pPr marL="0" indent="0">
              <a:buNone/>
            </a:pPr>
            <a:r>
              <a:rPr lang="en-US" dirty="0" smtClean="0"/>
              <a:t>■ dash A simpler shell with fewer features than bash, but faster.</a:t>
            </a:r>
          </a:p>
          <a:p>
            <a:pPr marL="0" indent="0">
              <a:buNone/>
            </a:pPr>
            <a:r>
              <a:rPr lang="en-US" dirty="0" smtClean="0"/>
              <a:t>■ </a:t>
            </a:r>
            <a:r>
              <a:rPr lang="en-US" dirty="0" err="1" smtClean="0"/>
              <a:t>tcsh</a:t>
            </a:r>
            <a:r>
              <a:rPr lang="en-US" dirty="0" smtClean="0"/>
              <a:t> An enhanced version of the Unix C shell.</a:t>
            </a:r>
          </a:p>
          <a:p>
            <a:pPr marL="0" indent="0">
              <a:buNone/>
            </a:pPr>
            <a:r>
              <a:rPr lang="en-US" dirty="0" smtClean="0"/>
              <a:t>■ </a:t>
            </a:r>
            <a:r>
              <a:rPr lang="en-US" dirty="0" err="1" smtClean="0"/>
              <a:t>zsh</a:t>
            </a:r>
            <a:r>
              <a:rPr lang="en-US" dirty="0" smtClean="0"/>
              <a:t> A sophisticated shell, similar to the </a:t>
            </a:r>
            <a:r>
              <a:rPr lang="en-US" dirty="0" err="1" smtClean="0"/>
              <a:t>Korn</a:t>
            </a:r>
            <a:r>
              <a:rPr lang="en-US" dirty="0" smtClean="0"/>
              <a:t> shell.</a:t>
            </a:r>
            <a:endParaRPr lang="en-US" dirty="0"/>
          </a:p>
        </p:txBody>
      </p:sp>
    </p:spTree>
    <p:extLst>
      <p:ext uri="{BB962C8B-B14F-4D97-AF65-F5344CB8AC3E}">
        <p14:creationId xmlns:p14="http://schemas.microsoft.com/office/powerpoint/2010/main" val="89839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For example, the line that applies to my regular account is</a:t>
            </a:r>
          </a:p>
          <a:p>
            <a:pPr marL="0" indent="0">
              <a:buNone/>
            </a:pPr>
            <a:r>
              <a:rPr lang="en-US" sz="2400" dirty="0" smtClean="0">
                <a:solidFill>
                  <a:srgbClr val="FF0000"/>
                </a:solidFill>
              </a:rPr>
              <a:t>michael:x:1000:1000:Michael Jang:/home/</a:t>
            </a:r>
            <a:r>
              <a:rPr lang="en-US" sz="2400" dirty="0" err="1" smtClean="0">
                <a:solidFill>
                  <a:srgbClr val="FF0000"/>
                </a:solidFill>
              </a:rPr>
              <a:t>michael</a:t>
            </a:r>
            <a:r>
              <a:rPr lang="en-US" sz="2400" dirty="0" smtClean="0">
                <a:solidFill>
                  <a:srgbClr val="FF0000"/>
                </a:solidFill>
              </a:rPr>
              <a:t>:/bin/bash</a:t>
            </a:r>
          </a:p>
          <a:p>
            <a:pPr marL="0" indent="0">
              <a:buNone/>
            </a:pPr>
            <a:r>
              <a:rPr lang="en-US" dirty="0" smtClean="0"/>
              <a:t>For example, to change the default to the dash shell, change /bin/bash to /bin/dash.</a:t>
            </a:r>
            <a:endParaRPr lang="en-US" dirty="0"/>
          </a:p>
        </p:txBody>
      </p:sp>
    </p:spTree>
    <p:extLst>
      <p:ext uri="{BB962C8B-B14F-4D97-AF65-F5344CB8AC3E}">
        <p14:creationId xmlns:p14="http://schemas.microsoft.com/office/powerpoint/2010/main" val="42141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Consoles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By default, six command line consoles are  available on RHEL systems. They’re defined by the start-</a:t>
            </a:r>
            <a:r>
              <a:rPr lang="en-US" dirty="0" err="1" smtClean="0"/>
              <a:t>ttys.conf</a:t>
            </a:r>
            <a:r>
              <a:rPr lang="en-US" dirty="0" smtClean="0"/>
              <a:t> file in the /</a:t>
            </a:r>
            <a:r>
              <a:rPr lang="en-US" dirty="0" err="1" smtClean="0"/>
              <a:t>etc</a:t>
            </a:r>
            <a:r>
              <a:rPr lang="en-US" dirty="0" smtClean="0"/>
              <a:t>/</a:t>
            </a:r>
            <a:r>
              <a:rPr lang="en-US" dirty="0" err="1" smtClean="0"/>
              <a:t>init</a:t>
            </a:r>
            <a:r>
              <a:rPr lang="en-US" dirty="0" smtClean="0"/>
              <a:t> directory. </a:t>
            </a:r>
          </a:p>
          <a:p>
            <a:pPr marL="0" indent="0">
              <a:buNone/>
            </a:pPr>
            <a:r>
              <a:rPr lang="en-US" dirty="0" smtClean="0"/>
              <a:t>Take a look at that file. You’ll see that consoles are defined for </a:t>
            </a:r>
            <a:r>
              <a:rPr lang="en-US" dirty="0" err="1" smtClean="0"/>
              <a:t>runlevels</a:t>
            </a:r>
            <a:r>
              <a:rPr lang="en-US" dirty="0" smtClean="0"/>
              <a:t> 2, 3, 4, and 5. Active consoles are defined as device files /</a:t>
            </a:r>
            <a:r>
              <a:rPr lang="en-US" dirty="0" err="1" smtClean="0"/>
              <a:t>dev</a:t>
            </a:r>
            <a:r>
              <a:rPr lang="en-US" dirty="0" smtClean="0"/>
              <a:t>/tty1 through /</a:t>
            </a:r>
            <a:r>
              <a:rPr lang="en-US" dirty="0" err="1" smtClean="0"/>
              <a:t>dev</a:t>
            </a:r>
            <a:r>
              <a:rPr lang="en-US" dirty="0" smtClean="0"/>
              <a:t>/tty6. When a GUI is configured, it takes /</a:t>
            </a:r>
            <a:r>
              <a:rPr lang="en-US" dirty="0" err="1" smtClean="0"/>
              <a:t>dev</a:t>
            </a:r>
            <a:r>
              <a:rPr lang="en-US" dirty="0" smtClean="0"/>
              <a:t>/tty1. </a:t>
            </a:r>
          </a:p>
          <a:p>
            <a:pPr marL="0" indent="0">
              <a:buNone/>
            </a:pPr>
            <a:r>
              <a:rPr lang="en-US" dirty="0" smtClean="0"/>
              <a:t>It’s possible to configure more virtual consoles, limited by those allowed for the root administrative user in the /</a:t>
            </a:r>
            <a:r>
              <a:rPr lang="en-US" dirty="0" err="1" smtClean="0"/>
              <a:t>etc</a:t>
            </a:r>
            <a:r>
              <a:rPr lang="en-US" dirty="0" smtClean="0"/>
              <a:t>/</a:t>
            </a:r>
          </a:p>
          <a:p>
            <a:pPr marL="0" indent="0">
              <a:buNone/>
            </a:pPr>
            <a:r>
              <a:rPr lang="en-US" dirty="0" err="1" smtClean="0"/>
              <a:t>securetty</a:t>
            </a:r>
            <a:r>
              <a:rPr lang="en-US" dirty="0" smtClean="0"/>
              <a:t> file.</a:t>
            </a:r>
            <a:endParaRPr lang="en-US" dirty="0"/>
          </a:p>
        </p:txBody>
      </p:sp>
    </p:spTree>
    <p:extLst>
      <p:ext uri="{BB962C8B-B14F-4D97-AF65-F5344CB8AC3E}">
        <p14:creationId xmlns:p14="http://schemas.microsoft.com/office/powerpoint/2010/main" val="43734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Differences Between Regular and Administrative Users</a:t>
            </a:r>
            <a:endParaRPr lang="en-US" dirty="0"/>
          </a:p>
        </p:txBody>
      </p:sp>
      <p:sp>
        <p:nvSpPr>
          <p:cNvPr id="3" name="Content Placeholder 2"/>
          <p:cNvSpPr>
            <a:spLocks noGrp="1"/>
          </p:cNvSpPr>
          <p:nvPr>
            <p:ph idx="1"/>
          </p:nvPr>
        </p:nvSpPr>
        <p:spPr/>
        <p:txBody>
          <a:bodyPr/>
          <a:lstStyle/>
          <a:p>
            <a:pPr marL="0" indent="0">
              <a:buNone/>
            </a:pPr>
            <a:r>
              <a:rPr lang="en-US" dirty="0" smtClean="0"/>
              <a:t> The following is an example of what you might see when logged in as a regular user:</a:t>
            </a:r>
          </a:p>
          <a:p>
            <a:pPr marL="0" indent="0">
              <a:buNone/>
            </a:pPr>
            <a:r>
              <a:rPr lang="en-US" dirty="0" smtClean="0"/>
              <a:t>	[michael@server1 ~]$ </a:t>
            </a:r>
          </a:p>
          <a:p>
            <a:pPr marL="0" indent="0">
              <a:buNone/>
            </a:pPr>
            <a:r>
              <a:rPr lang="en-US" dirty="0" smtClean="0"/>
              <a:t>Note how it includes the username, the hostname of the local system, the current </a:t>
            </a:r>
          </a:p>
          <a:p>
            <a:pPr marL="0" indent="0">
              <a:buNone/>
            </a:pPr>
            <a:r>
              <a:rPr lang="en-US" dirty="0" smtClean="0"/>
              <a:t>directory, and a $ prompt. The $ prompt is the standard for regular users. Administrators standard prompt is #.</a:t>
            </a:r>
            <a:endParaRPr lang="en-US" dirty="0"/>
          </a:p>
        </p:txBody>
      </p:sp>
    </p:spTree>
    <p:extLst>
      <p:ext uri="{BB962C8B-B14F-4D97-AF65-F5344CB8AC3E}">
        <p14:creationId xmlns:p14="http://schemas.microsoft.com/office/powerpoint/2010/main" val="3440049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Text Streams and Command Redirection</a:t>
            </a:r>
            <a:endParaRPr lang="en-US" dirty="0"/>
          </a:p>
        </p:txBody>
      </p:sp>
      <p:sp>
        <p:nvSpPr>
          <p:cNvPr id="3" name="Content Placeholder 2"/>
          <p:cNvSpPr>
            <a:spLocks noGrp="1"/>
          </p:cNvSpPr>
          <p:nvPr>
            <p:ph idx="1"/>
          </p:nvPr>
        </p:nvSpPr>
        <p:spPr/>
        <p:txBody>
          <a:bodyPr/>
          <a:lstStyle/>
          <a:p>
            <a:pPr marL="0" indent="0">
              <a:buNone/>
            </a:pPr>
            <a:r>
              <a:rPr lang="en-US" dirty="0" smtClean="0"/>
              <a:t>Text streams are known as standard input </a:t>
            </a:r>
            <a:r>
              <a:rPr lang="en-US" b="1" dirty="0" smtClean="0"/>
              <a:t>(</a:t>
            </a:r>
            <a:r>
              <a:rPr lang="en-US" b="1" dirty="0" err="1" smtClean="0"/>
              <a:t>stdin</a:t>
            </a:r>
            <a:r>
              <a:rPr lang="en-US" b="1" dirty="0" smtClean="0"/>
              <a:t>), </a:t>
            </a:r>
            <a:r>
              <a:rPr lang="en-US" dirty="0" smtClean="0"/>
              <a:t>standard output </a:t>
            </a:r>
            <a:r>
              <a:rPr lang="en-US" b="1" dirty="0" smtClean="0"/>
              <a:t>(</a:t>
            </a:r>
            <a:r>
              <a:rPr lang="en-US" b="1" dirty="0" err="1" smtClean="0"/>
              <a:t>stdout</a:t>
            </a:r>
            <a:r>
              <a:rPr lang="en-US" b="1" dirty="0" smtClean="0"/>
              <a:t>), </a:t>
            </a:r>
            <a:r>
              <a:rPr lang="en-US" dirty="0" smtClean="0"/>
              <a:t>and standard error </a:t>
            </a:r>
            <a:r>
              <a:rPr lang="en-US" b="1" dirty="0" smtClean="0"/>
              <a:t>(</a:t>
            </a:r>
            <a:r>
              <a:rPr lang="en-US" b="1" dirty="0" err="1" smtClean="0"/>
              <a:t>stderr</a:t>
            </a:r>
            <a:r>
              <a:rPr lang="en-US" b="1" dirty="0" smtClean="0"/>
              <a:t>). </a:t>
            </a:r>
            <a:r>
              <a:rPr lang="en-US" dirty="0" smtClean="0"/>
              <a:t>Normally, input comes from the </a:t>
            </a:r>
          </a:p>
          <a:p>
            <a:pPr marL="0" indent="0">
              <a:buNone/>
            </a:pPr>
            <a:r>
              <a:rPr lang="en-US" dirty="0" smtClean="0"/>
              <a:t>keyboard and goes out to the screen, while errors are sent to a buffer. Error messages </a:t>
            </a:r>
          </a:p>
          <a:p>
            <a:pPr marL="0" indent="0">
              <a:buNone/>
            </a:pPr>
            <a:r>
              <a:rPr lang="en-US" dirty="0" smtClean="0"/>
              <a:t>are also sent to the display (as text stream 2).</a:t>
            </a:r>
            <a:endParaRPr lang="en-US" dirty="0"/>
          </a:p>
        </p:txBody>
      </p:sp>
    </p:spTree>
    <p:extLst>
      <p:ext uri="{BB962C8B-B14F-4D97-AF65-F5344CB8AC3E}">
        <p14:creationId xmlns:p14="http://schemas.microsoft.com/office/powerpoint/2010/main" val="378861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a:t>
            </a:r>
            <a:br>
              <a:rPr lang="en-US" dirty="0" smtClean="0"/>
            </a:br>
            <a:r>
              <a:rPr lang="en-US" dirty="0" smtClean="0"/>
              <a:t>redirection (&lt;,&gt;)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cat &lt;filename&gt;</a:t>
            </a:r>
          </a:p>
          <a:p>
            <a:pPr marL="0" indent="0">
              <a:buNone/>
            </a:pPr>
            <a:r>
              <a:rPr lang="en-US" dirty="0" smtClean="0"/>
              <a:t>When you run cat filename, the contents of that file are sent to the screen as standard output.</a:t>
            </a:r>
          </a:p>
          <a:p>
            <a:pPr marL="0" indent="0">
              <a:buNone/>
            </a:pPr>
            <a:endParaRPr lang="en-US" dirty="0"/>
          </a:p>
          <a:p>
            <a:pPr marL="0" indent="0">
              <a:buNone/>
            </a:pPr>
            <a:r>
              <a:rPr lang="en-US" dirty="0" smtClean="0"/>
              <a:t>./</a:t>
            </a:r>
            <a:r>
              <a:rPr lang="en-US" dirty="0" err="1" smtClean="0"/>
              <a:t>a.out</a:t>
            </a:r>
            <a:r>
              <a:rPr lang="en-US" dirty="0" smtClean="0"/>
              <a:t> &lt; input.txt</a:t>
            </a:r>
            <a:endParaRPr lang="en-US" dirty="0"/>
          </a:p>
          <a:p>
            <a:pPr marL="0" indent="0">
              <a:buNone/>
            </a:pPr>
            <a:r>
              <a:rPr lang="en-US" dirty="0" smtClean="0"/>
              <a:t>Input sent to standard input (</a:t>
            </a:r>
            <a:r>
              <a:rPr lang="en-US" dirty="0" err="1" smtClean="0"/>
              <a:t>stdin</a:t>
            </a:r>
            <a:r>
              <a:rPr lang="en-US" dirty="0" smtClean="0"/>
              <a:t>)</a:t>
            </a:r>
          </a:p>
          <a:p>
            <a:pPr marL="0" indent="0">
              <a:buNone/>
            </a:pPr>
            <a:endParaRPr lang="en-US" dirty="0"/>
          </a:p>
          <a:p>
            <a:pPr marL="0" indent="0">
              <a:buNone/>
            </a:pPr>
            <a:r>
              <a:rPr lang="en-US" dirty="0" err="1" smtClean="0"/>
              <a:t>ls</a:t>
            </a:r>
            <a:r>
              <a:rPr lang="en-US" dirty="0" smtClean="0"/>
              <a:t> &gt; file</a:t>
            </a:r>
          </a:p>
          <a:p>
            <a:pPr marL="0" indent="0">
              <a:buNone/>
            </a:pPr>
            <a:r>
              <a:rPr lang="en-US" dirty="0" smtClean="0"/>
              <a:t>Output sent to standard output (</a:t>
            </a:r>
            <a:r>
              <a:rPr lang="en-US" dirty="0" err="1" smtClean="0"/>
              <a:t>stdout</a:t>
            </a:r>
            <a:r>
              <a:rPr lang="en-US" dirty="0" smtClean="0"/>
              <a:t>)</a:t>
            </a:r>
            <a:endParaRPr lang="en-US" dirty="0"/>
          </a:p>
        </p:txBody>
      </p:sp>
    </p:spTree>
    <p:extLst>
      <p:ext uri="{BB962C8B-B14F-4D97-AF65-F5344CB8AC3E}">
        <p14:creationId xmlns:p14="http://schemas.microsoft.com/office/powerpoint/2010/main" val="3600240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a:t>
            </a:r>
            <a:endParaRPr lang="en-US" dirty="0"/>
          </a:p>
        </p:txBody>
      </p:sp>
      <p:sp>
        <p:nvSpPr>
          <p:cNvPr id="3" name="Content Placeholder 2"/>
          <p:cNvSpPr>
            <a:spLocks noGrp="1"/>
          </p:cNvSpPr>
          <p:nvPr>
            <p:ph idx="1"/>
          </p:nvPr>
        </p:nvSpPr>
        <p:spPr/>
        <p:txBody>
          <a:bodyPr/>
          <a:lstStyle/>
          <a:p>
            <a:r>
              <a:rPr lang="en-US" b="1" dirty="0" err="1" smtClean="0">
                <a:solidFill>
                  <a:schemeClr val="tx2">
                    <a:lumMod val="60000"/>
                    <a:lumOff val="40000"/>
                  </a:schemeClr>
                </a:solidFill>
              </a:rPr>
              <a:t>pwd</a:t>
            </a:r>
            <a:r>
              <a:rPr lang="en-US" dirty="0" smtClean="0"/>
              <a:t> At the command line interface, the current directory may be either in the top-level root (/) directory, or a subdirectory. The </a:t>
            </a:r>
            <a:r>
              <a:rPr lang="en-US" dirty="0" err="1" smtClean="0"/>
              <a:t>pwd</a:t>
            </a:r>
            <a:r>
              <a:rPr lang="en-US" dirty="0" smtClean="0"/>
              <a:t> command identifies the current directory.</a:t>
            </a:r>
          </a:p>
          <a:p>
            <a:r>
              <a:rPr lang="en-US" dirty="0" smtClean="0">
                <a:solidFill>
                  <a:schemeClr val="tx2">
                    <a:lumMod val="60000"/>
                    <a:lumOff val="40000"/>
                  </a:schemeClr>
                </a:solidFill>
              </a:rPr>
              <a:t>The Tilde (~)</a:t>
            </a:r>
            <a:r>
              <a:rPr lang="en-US" dirty="0" smtClean="0"/>
              <a:t> can be used to represent the home directory of any currently active user. </a:t>
            </a:r>
            <a:endParaRPr lang="en-US" dirty="0"/>
          </a:p>
        </p:txBody>
      </p:sp>
    </p:spTree>
    <p:extLst>
      <p:ext uri="{BB962C8B-B14F-4D97-AF65-F5344CB8AC3E}">
        <p14:creationId xmlns:p14="http://schemas.microsoft.com/office/powerpoint/2010/main" val="4013926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1846</Words>
  <Application>Microsoft Office PowerPoint</Application>
  <PresentationFormat>On-screen Show (4:3)</PresentationFormat>
  <Paragraphs>122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Shells</vt:lpstr>
      <vt:lpstr>Bourne-Again Shell</vt:lpstr>
      <vt:lpstr>Other Shells</vt:lpstr>
      <vt:lpstr>PowerPoint Presentation</vt:lpstr>
      <vt:lpstr>Terminal Consoles</vt:lpstr>
      <vt:lpstr>Differences Between Regular and Administrative Users</vt:lpstr>
      <vt:lpstr>Text Streams and Command Redirection</vt:lpstr>
      <vt:lpstr>cat redirection (&lt;,&gt;)</vt:lpstr>
      <vt:lpstr>Commands</vt:lpstr>
      <vt:lpstr>Directory Paths</vt:lpstr>
      <vt:lpstr>Environment PATHs</vt:lpstr>
      <vt:lpstr>cd (change directory)</vt:lpstr>
      <vt:lpstr>File Lists and ls</vt:lpstr>
      <vt:lpstr>File Creation Commands</vt:lpstr>
      <vt:lpstr>touch</vt:lpstr>
      <vt:lpstr>cp (copy)</vt:lpstr>
      <vt:lpstr>mv (move)</vt:lpstr>
      <vt:lpstr>ln (Hard Links)</vt:lpstr>
      <vt:lpstr>Soft links</vt:lpstr>
      <vt:lpstr>rm (remove)</vt:lpstr>
      <vt:lpstr>rm continued</vt:lpstr>
      <vt:lpstr>Directory Creation and Deletion</vt:lpstr>
      <vt:lpstr>alias</vt:lpstr>
      <vt:lpstr>Wildcards are sometimes known in the Linux world as globbing.</vt:lpstr>
      <vt:lpstr>head and tail</vt:lpstr>
      <vt:lpstr>sort</vt:lpstr>
      <vt:lpstr>grep and egrep</vt:lpstr>
      <vt:lpstr>diff</vt:lpstr>
      <vt:lpstr>wc</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Shells</dc:title>
  <dc:creator>carr</dc:creator>
  <cp:lastModifiedBy>carr</cp:lastModifiedBy>
  <cp:revision>8</cp:revision>
  <dcterms:created xsi:type="dcterms:W3CDTF">2014-04-04T02:16:40Z</dcterms:created>
  <dcterms:modified xsi:type="dcterms:W3CDTF">2014-04-04T03:42:03Z</dcterms:modified>
</cp:coreProperties>
</file>