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256" r:id="rId3"/>
    <p:sldId id="257" r:id="rId4"/>
    <p:sldId id="258" r:id="rId5"/>
    <p:sldId id="273" r:id="rId6"/>
    <p:sldId id="325" r:id="rId7"/>
    <p:sldId id="326" r:id="rId8"/>
    <p:sldId id="328" r:id="rId9"/>
    <p:sldId id="327" r:id="rId10"/>
    <p:sldId id="329" r:id="rId11"/>
    <p:sldId id="330" r:id="rId12"/>
    <p:sldId id="260" r:id="rId13"/>
    <p:sldId id="272" r:id="rId14"/>
    <p:sldId id="271" r:id="rId15"/>
    <p:sldId id="274" r:id="rId16"/>
    <p:sldId id="275" r:id="rId17"/>
    <p:sldId id="276" r:id="rId18"/>
    <p:sldId id="298" r:id="rId19"/>
    <p:sldId id="277" r:id="rId20"/>
    <p:sldId id="278" r:id="rId21"/>
    <p:sldId id="279" r:id="rId22"/>
    <p:sldId id="323" r:id="rId23"/>
    <p:sldId id="324" r:id="rId24"/>
    <p:sldId id="280" r:id="rId25"/>
    <p:sldId id="281" r:id="rId26"/>
    <p:sldId id="282"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296" r:id="rId40"/>
    <p:sldId id="270" r:id="rId41"/>
    <p:sldId id="269" r:id="rId42"/>
    <p:sldId id="322" r:id="rId43"/>
    <p:sldId id="268" r:id="rId44"/>
    <p:sldId id="267" r:id="rId45"/>
    <p:sldId id="265" r:id="rId46"/>
    <p:sldId id="266" r:id="rId47"/>
    <p:sldId id="264" r:id="rId48"/>
    <p:sldId id="263" r:id="rId49"/>
    <p:sldId id="262" r:id="rId50"/>
    <p:sldId id="261"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2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BCD1B1-E5EF-4D5E-B0D3-83B6631863BC}"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04909-8858-43FC-A408-C2A6056FE777}" type="slidenum">
              <a:rPr lang="en-US" smtClean="0"/>
              <a:t>‹#›</a:t>
            </a:fld>
            <a:endParaRPr lang="en-US"/>
          </a:p>
        </p:txBody>
      </p:sp>
    </p:spTree>
    <p:extLst>
      <p:ext uri="{BB962C8B-B14F-4D97-AF65-F5344CB8AC3E}">
        <p14:creationId xmlns:p14="http://schemas.microsoft.com/office/powerpoint/2010/main" val="407572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CD1B1-E5EF-4D5E-B0D3-83B6631863BC}"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04909-8858-43FC-A408-C2A6056FE777}" type="slidenum">
              <a:rPr lang="en-US" smtClean="0"/>
              <a:t>‹#›</a:t>
            </a:fld>
            <a:endParaRPr lang="en-US"/>
          </a:p>
        </p:txBody>
      </p:sp>
    </p:spTree>
    <p:extLst>
      <p:ext uri="{BB962C8B-B14F-4D97-AF65-F5344CB8AC3E}">
        <p14:creationId xmlns:p14="http://schemas.microsoft.com/office/powerpoint/2010/main" val="25539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CD1B1-E5EF-4D5E-B0D3-83B6631863BC}"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04909-8858-43FC-A408-C2A6056FE777}" type="slidenum">
              <a:rPr lang="en-US" smtClean="0"/>
              <a:t>‹#›</a:t>
            </a:fld>
            <a:endParaRPr lang="en-US"/>
          </a:p>
        </p:txBody>
      </p:sp>
    </p:spTree>
    <p:extLst>
      <p:ext uri="{BB962C8B-B14F-4D97-AF65-F5344CB8AC3E}">
        <p14:creationId xmlns:p14="http://schemas.microsoft.com/office/powerpoint/2010/main" val="302187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CD1B1-E5EF-4D5E-B0D3-83B6631863BC}"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04909-8858-43FC-A408-C2A6056FE777}" type="slidenum">
              <a:rPr lang="en-US" smtClean="0"/>
              <a:t>‹#›</a:t>
            </a:fld>
            <a:endParaRPr lang="en-US"/>
          </a:p>
        </p:txBody>
      </p:sp>
    </p:spTree>
    <p:extLst>
      <p:ext uri="{BB962C8B-B14F-4D97-AF65-F5344CB8AC3E}">
        <p14:creationId xmlns:p14="http://schemas.microsoft.com/office/powerpoint/2010/main" val="367858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CD1B1-E5EF-4D5E-B0D3-83B6631863BC}"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04909-8858-43FC-A408-C2A6056FE777}" type="slidenum">
              <a:rPr lang="en-US" smtClean="0"/>
              <a:t>‹#›</a:t>
            </a:fld>
            <a:endParaRPr lang="en-US"/>
          </a:p>
        </p:txBody>
      </p:sp>
    </p:spTree>
    <p:extLst>
      <p:ext uri="{BB962C8B-B14F-4D97-AF65-F5344CB8AC3E}">
        <p14:creationId xmlns:p14="http://schemas.microsoft.com/office/powerpoint/2010/main" val="6513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BCD1B1-E5EF-4D5E-B0D3-83B6631863BC}"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04909-8858-43FC-A408-C2A6056FE777}" type="slidenum">
              <a:rPr lang="en-US" smtClean="0"/>
              <a:t>‹#›</a:t>
            </a:fld>
            <a:endParaRPr lang="en-US"/>
          </a:p>
        </p:txBody>
      </p:sp>
    </p:spTree>
    <p:extLst>
      <p:ext uri="{BB962C8B-B14F-4D97-AF65-F5344CB8AC3E}">
        <p14:creationId xmlns:p14="http://schemas.microsoft.com/office/powerpoint/2010/main" val="67007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BCD1B1-E5EF-4D5E-B0D3-83B6631863BC}" type="datetimeFigureOut">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04909-8858-43FC-A408-C2A6056FE777}" type="slidenum">
              <a:rPr lang="en-US" smtClean="0"/>
              <a:t>‹#›</a:t>
            </a:fld>
            <a:endParaRPr lang="en-US"/>
          </a:p>
        </p:txBody>
      </p:sp>
    </p:spTree>
    <p:extLst>
      <p:ext uri="{BB962C8B-B14F-4D97-AF65-F5344CB8AC3E}">
        <p14:creationId xmlns:p14="http://schemas.microsoft.com/office/powerpoint/2010/main" val="84549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BCD1B1-E5EF-4D5E-B0D3-83B6631863BC}" type="datetimeFigureOut">
              <a:rPr lang="en-US" smtClean="0"/>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04909-8858-43FC-A408-C2A6056FE777}" type="slidenum">
              <a:rPr lang="en-US" smtClean="0"/>
              <a:t>‹#›</a:t>
            </a:fld>
            <a:endParaRPr lang="en-US"/>
          </a:p>
        </p:txBody>
      </p:sp>
    </p:spTree>
    <p:extLst>
      <p:ext uri="{BB962C8B-B14F-4D97-AF65-F5344CB8AC3E}">
        <p14:creationId xmlns:p14="http://schemas.microsoft.com/office/powerpoint/2010/main" val="45997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CD1B1-E5EF-4D5E-B0D3-83B6631863BC}" type="datetimeFigureOut">
              <a:rPr lang="en-US" smtClean="0"/>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04909-8858-43FC-A408-C2A6056FE777}" type="slidenum">
              <a:rPr lang="en-US" smtClean="0"/>
              <a:t>‹#›</a:t>
            </a:fld>
            <a:endParaRPr lang="en-US"/>
          </a:p>
        </p:txBody>
      </p:sp>
    </p:spTree>
    <p:extLst>
      <p:ext uri="{BB962C8B-B14F-4D97-AF65-F5344CB8AC3E}">
        <p14:creationId xmlns:p14="http://schemas.microsoft.com/office/powerpoint/2010/main" val="371017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CD1B1-E5EF-4D5E-B0D3-83B6631863BC}"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04909-8858-43FC-A408-C2A6056FE777}" type="slidenum">
              <a:rPr lang="en-US" smtClean="0"/>
              <a:t>‹#›</a:t>
            </a:fld>
            <a:endParaRPr lang="en-US"/>
          </a:p>
        </p:txBody>
      </p:sp>
    </p:spTree>
    <p:extLst>
      <p:ext uri="{BB962C8B-B14F-4D97-AF65-F5344CB8AC3E}">
        <p14:creationId xmlns:p14="http://schemas.microsoft.com/office/powerpoint/2010/main" val="95354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CD1B1-E5EF-4D5E-B0D3-83B6631863BC}"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04909-8858-43FC-A408-C2A6056FE777}" type="slidenum">
              <a:rPr lang="en-US" smtClean="0"/>
              <a:t>‹#›</a:t>
            </a:fld>
            <a:endParaRPr lang="en-US"/>
          </a:p>
        </p:txBody>
      </p:sp>
    </p:spTree>
    <p:extLst>
      <p:ext uri="{BB962C8B-B14F-4D97-AF65-F5344CB8AC3E}">
        <p14:creationId xmlns:p14="http://schemas.microsoft.com/office/powerpoint/2010/main" val="367902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CD1B1-E5EF-4D5E-B0D3-83B6631863BC}" type="datetimeFigureOut">
              <a:rPr lang="en-US" smtClean="0"/>
              <a:t>3/27/2019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04909-8858-43FC-A408-C2A6056FE777}" type="slidenum">
              <a:rPr lang="en-US" smtClean="0"/>
              <a:t>‹#›</a:t>
            </a:fld>
            <a:endParaRPr lang="en-US"/>
          </a:p>
        </p:txBody>
      </p:sp>
    </p:spTree>
    <p:extLst>
      <p:ext uri="{BB962C8B-B14F-4D97-AF65-F5344CB8AC3E}">
        <p14:creationId xmlns:p14="http://schemas.microsoft.com/office/powerpoint/2010/main" val="182338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aspberrypi.org/help/noobs-setup/"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Linus_Torvald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aspberrypi.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9B1D-0E18-429B-A714-43139F6389C8}"/>
              </a:ext>
            </a:extLst>
          </p:cNvPr>
          <p:cNvSpPr>
            <a:spLocks noGrp="1"/>
          </p:cNvSpPr>
          <p:nvPr>
            <p:ph type="ctrTitle"/>
          </p:nvPr>
        </p:nvSpPr>
        <p:spPr>
          <a:xfrm>
            <a:off x="995430" y="218794"/>
            <a:ext cx="7772400" cy="1470025"/>
          </a:xfrm>
        </p:spPr>
        <p:txBody>
          <a:bodyPr/>
          <a:lstStyle/>
          <a:p>
            <a:r>
              <a:rPr lang="en-US" dirty="0"/>
              <a:t>Linux Boot Camp</a:t>
            </a:r>
          </a:p>
        </p:txBody>
      </p:sp>
      <p:sp>
        <p:nvSpPr>
          <p:cNvPr id="3" name="Subtitle 2">
            <a:extLst>
              <a:ext uri="{FF2B5EF4-FFF2-40B4-BE49-F238E27FC236}">
                <a16:creationId xmlns:a16="http://schemas.microsoft.com/office/drawing/2014/main" id="{E5736D0C-B541-4506-90CC-0F52D8DF2CE8}"/>
              </a:ext>
            </a:extLst>
          </p:cNvPr>
          <p:cNvSpPr>
            <a:spLocks noGrp="1"/>
          </p:cNvSpPr>
          <p:nvPr>
            <p:ph type="subTitle" idx="1"/>
          </p:nvPr>
        </p:nvSpPr>
        <p:spPr>
          <a:xfrm>
            <a:off x="1681230" y="1411567"/>
            <a:ext cx="6400800" cy="1752600"/>
          </a:xfrm>
        </p:spPr>
        <p:txBody>
          <a:bodyPr/>
          <a:lstStyle/>
          <a:p>
            <a:r>
              <a:rPr lang="en-US" dirty="0"/>
              <a:t>March 28-29</a:t>
            </a:r>
          </a:p>
          <a:p>
            <a:r>
              <a:rPr lang="en-US"/>
              <a:t>Cherry 207 </a:t>
            </a:r>
            <a:endParaRPr lang="en-US" dirty="0"/>
          </a:p>
        </p:txBody>
      </p:sp>
      <p:pic>
        <p:nvPicPr>
          <p:cNvPr id="4" name="Picture 3">
            <a:extLst>
              <a:ext uri="{FF2B5EF4-FFF2-40B4-BE49-F238E27FC236}">
                <a16:creationId xmlns:a16="http://schemas.microsoft.com/office/drawing/2014/main" id="{D8B1C456-D94C-40B5-878F-C37A57AAC95C}"/>
              </a:ext>
            </a:extLst>
          </p:cNvPr>
          <p:cNvPicPr>
            <a:picLocks noChangeAspect="1"/>
          </p:cNvPicPr>
          <p:nvPr/>
        </p:nvPicPr>
        <p:blipFill>
          <a:blip r:embed="rId2"/>
          <a:stretch>
            <a:fillRect/>
          </a:stretch>
        </p:blipFill>
        <p:spPr>
          <a:xfrm>
            <a:off x="7315200" y="2287867"/>
            <a:ext cx="995430" cy="1245673"/>
          </a:xfrm>
          <a:prstGeom prst="rect">
            <a:avLst/>
          </a:prstGeom>
        </p:spPr>
      </p:pic>
      <p:pic>
        <p:nvPicPr>
          <p:cNvPr id="5" name="Picture 4">
            <a:extLst>
              <a:ext uri="{FF2B5EF4-FFF2-40B4-BE49-F238E27FC236}">
                <a16:creationId xmlns:a16="http://schemas.microsoft.com/office/drawing/2014/main" id="{AD9C3FA3-C74B-48A7-A477-3C3039DFD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44" y="1918493"/>
            <a:ext cx="1687512" cy="18938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6" name="Picture 5">
            <a:extLst>
              <a:ext uri="{FF2B5EF4-FFF2-40B4-BE49-F238E27FC236}">
                <a16:creationId xmlns:a16="http://schemas.microsoft.com/office/drawing/2014/main" id="{81B4C503-6060-4760-9278-8F20A257294D}"/>
              </a:ext>
            </a:extLst>
          </p:cNvPr>
          <p:cNvPicPr>
            <a:picLocks noChangeAspect="1"/>
          </p:cNvPicPr>
          <p:nvPr/>
        </p:nvPicPr>
        <p:blipFill>
          <a:blip r:embed="rId4"/>
          <a:stretch>
            <a:fillRect/>
          </a:stretch>
        </p:blipFill>
        <p:spPr>
          <a:xfrm>
            <a:off x="2901156" y="2572206"/>
            <a:ext cx="3858502" cy="3926458"/>
          </a:xfrm>
          <a:prstGeom prst="rect">
            <a:avLst/>
          </a:prstGeom>
        </p:spPr>
      </p:pic>
    </p:spTree>
    <p:extLst>
      <p:ext uri="{BB962C8B-B14F-4D97-AF65-F5344CB8AC3E}">
        <p14:creationId xmlns:p14="http://schemas.microsoft.com/office/powerpoint/2010/main" val="3637042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dirty="0"/>
              <a:t>Build Your Pi</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550" y="274638"/>
            <a:ext cx="476250" cy="600075"/>
          </a:xfrm>
          <a:prstGeom prst="rect">
            <a:avLst/>
          </a:prstGeom>
        </p:spPr>
      </p:pic>
    </p:spTree>
    <p:extLst>
      <p:ext uri="{BB962C8B-B14F-4D97-AF65-F5344CB8AC3E}">
        <p14:creationId xmlns:p14="http://schemas.microsoft.com/office/powerpoint/2010/main" val="160889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lstStyle/>
          <a:p>
            <a:r>
              <a:rPr lang="en-US" dirty="0"/>
              <a:t>Build Your Pi</a:t>
            </a:r>
          </a:p>
        </p:txBody>
      </p:sp>
      <p:sp>
        <p:nvSpPr>
          <p:cNvPr id="3" name="Content Placeholder 2"/>
          <p:cNvSpPr>
            <a:spLocks noGrp="1"/>
          </p:cNvSpPr>
          <p:nvPr>
            <p:ph idx="1"/>
          </p:nvPr>
        </p:nvSpPr>
        <p:spPr>
          <a:xfrm>
            <a:off x="457200" y="1600201"/>
            <a:ext cx="8229600" cy="914400"/>
          </a:xfrm>
        </p:spPr>
        <p:txBody>
          <a:bodyPr/>
          <a:lstStyle/>
          <a:p>
            <a:r>
              <a:rPr lang="en-US" dirty="0"/>
              <a:t>Put top on case and your build is complete!</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550" y="274638"/>
            <a:ext cx="476250" cy="6000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69394" y="1497806"/>
            <a:ext cx="3452811" cy="6096000"/>
          </a:xfrm>
          <a:prstGeom prst="rect">
            <a:avLst/>
          </a:prstGeom>
        </p:spPr>
      </p:pic>
    </p:spTree>
    <p:extLst>
      <p:ext uri="{BB962C8B-B14F-4D97-AF65-F5344CB8AC3E}">
        <p14:creationId xmlns:p14="http://schemas.microsoft.com/office/powerpoint/2010/main" val="193043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fontScale="90000"/>
          </a:bodyPr>
          <a:lstStyle/>
          <a:p>
            <a:r>
              <a:rPr lang="en-US" dirty="0"/>
              <a:t>Operating System</a:t>
            </a:r>
            <a:br>
              <a:rPr lang="en-US" dirty="0"/>
            </a:br>
            <a:r>
              <a:rPr lang="en-US" sz="2700" dirty="0" err="1"/>
              <a:t>Debian</a:t>
            </a:r>
            <a:r>
              <a:rPr lang="en-US" sz="2700" dirty="0"/>
              <a:t> Linux</a:t>
            </a:r>
            <a:br>
              <a:rPr lang="en-US" sz="2700" dirty="0"/>
            </a:br>
            <a:endParaRPr lang="en-US" sz="2700" dirty="0"/>
          </a:p>
        </p:txBody>
      </p:sp>
      <p:sp>
        <p:nvSpPr>
          <p:cNvPr id="3" name="Content Placeholder 2"/>
          <p:cNvSpPr>
            <a:spLocks noGrp="1"/>
          </p:cNvSpPr>
          <p:nvPr>
            <p:ph idx="1"/>
          </p:nvPr>
        </p:nvSpPr>
        <p:spPr>
          <a:xfrm>
            <a:off x="457200" y="1600200"/>
            <a:ext cx="7858125" cy="4525963"/>
          </a:xfrm>
        </p:spPr>
        <p:txBody>
          <a:bodyPr/>
          <a:lstStyle/>
          <a:p>
            <a:r>
              <a:rPr lang="en-US" dirty="0">
                <a:hlinkClick r:id="rId2"/>
              </a:rPr>
              <a:t>NOOBS</a:t>
            </a:r>
            <a:r>
              <a:rPr lang="en-US" dirty="0"/>
              <a:t> – New Out Of the Box Setup  is an easy operating system install manager for the Raspberry Pi.</a:t>
            </a:r>
          </a:p>
          <a:p>
            <a:r>
              <a:rPr lang="en-US" dirty="0" err="1"/>
              <a:t>Debian</a:t>
            </a:r>
            <a:r>
              <a:rPr lang="en-US" dirty="0"/>
              <a:t> Linux is a Unix-like computer operating system and a </a:t>
            </a:r>
            <a:r>
              <a:rPr lang="en-US" b="1" dirty="0"/>
              <a:t>Linux</a:t>
            </a:r>
            <a:r>
              <a:rPr lang="en-US" dirty="0"/>
              <a:t> distribution that is composed entirely of free and open-source software,</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228600"/>
            <a:ext cx="476250" cy="600075"/>
          </a:xfrm>
          <a:prstGeom prst="rect">
            <a:avLst/>
          </a:prstGeom>
        </p:spPr>
      </p:pic>
      <p:pic>
        <p:nvPicPr>
          <p:cNvPr id="1026" name="Picture 2" descr="E:\carr\Linux Boot Camp\Debian-Open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4741" y="5334000"/>
            <a:ext cx="9525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71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History of Linux</a:t>
            </a:r>
          </a:p>
        </p:txBody>
      </p:sp>
      <p:sp>
        <p:nvSpPr>
          <p:cNvPr id="3" name="Content Placeholder 2"/>
          <p:cNvSpPr>
            <a:spLocks noGrp="1"/>
          </p:cNvSpPr>
          <p:nvPr>
            <p:ph idx="1"/>
          </p:nvPr>
        </p:nvSpPr>
        <p:spPr>
          <a:xfrm>
            <a:off x="457200" y="1600201"/>
            <a:ext cx="8229600" cy="3657600"/>
          </a:xfrm>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LINUX is compatible with the POSIX-1003.1 standard and includes most of the functionality of UNIX System V and BSD.</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dirty="0"/>
              <a:t>Essential parts of the LINUX kernel was written by Linus Torvalds, a Finnish student of computer science.</a:t>
            </a:r>
          </a:p>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678966" cy="762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167359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a:bodyPr>
          <a:lstStyle/>
          <a:p>
            <a:r>
              <a:rPr lang="en-US" altLang="en-US" dirty="0"/>
              <a:t>Is Linux a version of UNIX? </a:t>
            </a:r>
            <a:endParaRPr lang="en-US" dirty="0"/>
          </a:p>
        </p:txBody>
      </p:sp>
      <p:sp>
        <p:nvSpPr>
          <p:cNvPr id="3" name="Content Placeholder 2"/>
          <p:cNvSpPr>
            <a:spLocks noGrp="1"/>
          </p:cNvSpPr>
          <p:nvPr>
            <p:ph idx="1"/>
          </p:nvPr>
        </p:nvSpPr>
        <p:spPr/>
        <p:txBody>
          <a:bodyPr/>
          <a:lstStyle/>
          <a:p>
            <a:pPr marL="0" indent="0">
              <a:buNone/>
            </a:pPr>
            <a:r>
              <a:rPr lang="en-US" altLang="en-US" dirty="0"/>
              <a:t>Yes, it is another version of UNIX. People who share this point of view will point out how the commands and applications that run on Linux. This fact is mainly true because of the GNU Project, most of the software that gives UNIX systems their value has been developed under some form of open source model.</a:t>
            </a:r>
          </a:p>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167359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altLang="en-US" dirty="0"/>
              <a:t>Linux is not UNIX</a:t>
            </a:r>
            <a:endParaRPr lang="en-US" dirty="0"/>
          </a:p>
        </p:txBody>
      </p:sp>
      <p:sp>
        <p:nvSpPr>
          <p:cNvPr id="3" name="Content Placeholder 2"/>
          <p:cNvSpPr>
            <a:spLocks noGrp="1"/>
          </p:cNvSpPr>
          <p:nvPr>
            <p:ph idx="1"/>
          </p:nvPr>
        </p:nvSpPr>
        <p:spPr>
          <a:xfrm>
            <a:off x="457200" y="1600201"/>
            <a:ext cx="8229600" cy="2895600"/>
          </a:xfrm>
        </p:spPr>
        <p:txBody>
          <a:bodyPr/>
          <a:lstStyle/>
          <a:p>
            <a:pPr marL="0" indent="0">
              <a:buNone/>
            </a:pPr>
            <a:r>
              <a:rPr lang="en-US" altLang="en-US" dirty="0"/>
              <a:t>The strength of this argument lies in the fact that the Linux kernel was developed completely separate from known UNIX kernels. The Linux kernel was created by </a:t>
            </a:r>
            <a:r>
              <a:rPr lang="en-US" altLang="en-US" dirty="0">
                <a:hlinkClick r:id="rId2"/>
              </a:rPr>
              <a:t>Linus  Torvalds</a:t>
            </a:r>
            <a:r>
              <a:rPr lang="en-US" altLang="en-US" dirty="0"/>
              <a:t>. In fact, it is modeled after Andrew Tanenbaum’s Minix.</a:t>
            </a: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fontScale="90000"/>
          </a:bodyPr>
          <a:lstStyle/>
          <a:p>
            <a:r>
              <a:rPr lang="en-US" dirty="0"/>
              <a:t>Versions of Linux available for Raspberry Pi</a:t>
            </a:r>
          </a:p>
        </p:txBody>
      </p:sp>
      <p:sp>
        <p:nvSpPr>
          <p:cNvPr id="3" name="Content Placeholder 2"/>
          <p:cNvSpPr>
            <a:spLocks noGrp="1"/>
          </p:cNvSpPr>
          <p:nvPr>
            <p:ph idx="1"/>
          </p:nvPr>
        </p:nvSpPr>
        <p:spPr/>
        <p:txBody>
          <a:bodyPr/>
          <a:lstStyle/>
          <a:p>
            <a:r>
              <a:rPr lang="en-US" dirty="0"/>
              <a:t>RASPBIAN</a:t>
            </a:r>
          </a:p>
          <a:p>
            <a:r>
              <a:rPr lang="en-US" dirty="0"/>
              <a:t>PIDORA</a:t>
            </a:r>
          </a:p>
          <a:p>
            <a:r>
              <a:rPr lang="en-US" dirty="0"/>
              <a:t>OPENELC  (media center)</a:t>
            </a:r>
          </a:p>
          <a:p>
            <a:r>
              <a:rPr lang="en-US" dirty="0"/>
              <a:t>RASPBMC  (media center)</a:t>
            </a:r>
          </a:p>
          <a:p>
            <a:r>
              <a:rPr lang="en-US" dirty="0" err="1"/>
              <a:t>Minepeon</a:t>
            </a:r>
            <a:r>
              <a:rPr lang="en-US" dirty="0"/>
              <a:t> (bitcoin)</a:t>
            </a:r>
          </a:p>
          <a:p>
            <a:r>
              <a:rPr lang="en-US" dirty="0"/>
              <a:t>Kali Linux (security/hacking)</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fontScale="90000"/>
          </a:bodyPr>
          <a:lstStyle/>
          <a:p>
            <a:r>
              <a:rPr lang="en-US" dirty="0"/>
              <a:t>NOOBs </a:t>
            </a:r>
            <a:br>
              <a:rPr lang="en-US" dirty="0"/>
            </a:br>
            <a:r>
              <a:rPr lang="en-US" dirty="0"/>
              <a:t>New Out Of Box software</a:t>
            </a:r>
          </a:p>
        </p:txBody>
      </p:sp>
      <p:sp>
        <p:nvSpPr>
          <p:cNvPr id="3" name="Content Placeholder 2"/>
          <p:cNvSpPr>
            <a:spLocks noGrp="1"/>
          </p:cNvSpPr>
          <p:nvPr>
            <p:ph idx="1"/>
          </p:nvPr>
        </p:nvSpPr>
        <p:spPr/>
        <p:txBody>
          <a:bodyPr>
            <a:normAutofit fontScale="92500"/>
          </a:bodyPr>
          <a:lstStyle/>
          <a:p>
            <a:r>
              <a:rPr lang="en-US" dirty="0"/>
              <a:t>In our kit we have an 32GB SD card which has a pre-installed version of </a:t>
            </a:r>
            <a:r>
              <a:rPr lang="en-US" dirty="0" err="1"/>
              <a:t>Raspbian</a:t>
            </a:r>
            <a:r>
              <a:rPr lang="en-US" dirty="0"/>
              <a:t> already on it.</a:t>
            </a:r>
          </a:p>
          <a:p>
            <a:r>
              <a:rPr lang="en-US" dirty="0"/>
              <a:t>This called a “New Out Of Box Software” or NOOBS installation. The only problem with this is that it only allows works fat file system and at most 32GB. This might not be satisfactory. Therefore other options must be used.</a:t>
            </a:r>
          </a:p>
          <a:p>
            <a:r>
              <a:rPr lang="en-US" dirty="0"/>
              <a:t>NOOBS is a boot loader</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fontScale="90000"/>
          </a:bodyPr>
          <a:lstStyle/>
          <a:p>
            <a:r>
              <a:rPr lang="en-US" dirty="0">
                <a:hlinkClick r:id="rId2"/>
              </a:rPr>
              <a:t>Raspberry Pi</a:t>
            </a:r>
            <a:br>
              <a:rPr lang="en-US" dirty="0"/>
            </a:br>
            <a:r>
              <a:rPr lang="en-US" dirty="0"/>
              <a:t>Website</a:t>
            </a:r>
          </a:p>
        </p:txBody>
      </p:sp>
      <p:sp>
        <p:nvSpPr>
          <p:cNvPr id="3" name="Content Placeholder 2"/>
          <p:cNvSpPr>
            <a:spLocks noGrp="1"/>
          </p:cNvSpPr>
          <p:nvPr>
            <p:ph idx="1"/>
          </p:nvPr>
        </p:nvSpPr>
        <p:spPr/>
        <p:txBody>
          <a:bodyPr>
            <a:normAutofit fontScale="92500" lnSpcReduction="20000"/>
          </a:bodyPr>
          <a:lstStyle/>
          <a:p>
            <a:r>
              <a:rPr lang="en-US" dirty="0"/>
              <a:t>BLOG – full of helpful resources and current topics around the raspberry pi</a:t>
            </a:r>
          </a:p>
          <a:p>
            <a:r>
              <a:rPr lang="en-US" dirty="0"/>
              <a:t>Downloads – area where versions of the operating system can be downloaded and directions to install</a:t>
            </a:r>
          </a:p>
          <a:p>
            <a:r>
              <a:rPr lang="en-US" dirty="0"/>
              <a:t>Community – wide variety of videos and tutorials</a:t>
            </a:r>
          </a:p>
          <a:p>
            <a:r>
              <a:rPr lang="en-US" dirty="0"/>
              <a:t>Help</a:t>
            </a:r>
          </a:p>
          <a:p>
            <a:r>
              <a:rPr lang="en-US" dirty="0"/>
              <a:t>Forums</a:t>
            </a:r>
          </a:p>
          <a:p>
            <a:r>
              <a:rPr lang="en-US" dirty="0"/>
              <a:t>Resources – sub topics of teaching, learning and making with raspberry pi</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1829577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fontScale="90000"/>
          </a:bodyPr>
          <a:lstStyle/>
          <a:p>
            <a:r>
              <a:rPr lang="en-US" dirty="0"/>
              <a:t>Obtaining Linux</a:t>
            </a:r>
            <a:br>
              <a:rPr lang="en-US" dirty="0"/>
            </a:br>
            <a:r>
              <a:rPr lang="en-US" dirty="0"/>
              <a:t>Raspberry Pi</a:t>
            </a:r>
          </a:p>
        </p:txBody>
      </p:sp>
      <p:sp>
        <p:nvSpPr>
          <p:cNvPr id="3" name="Content Placeholder 2"/>
          <p:cNvSpPr>
            <a:spLocks noGrp="1"/>
          </p:cNvSpPr>
          <p:nvPr>
            <p:ph idx="1"/>
          </p:nvPr>
        </p:nvSpPr>
        <p:spPr/>
        <p:txBody>
          <a:bodyPr>
            <a:normAutofit fontScale="92500"/>
          </a:bodyPr>
          <a:lstStyle/>
          <a:p>
            <a:r>
              <a:rPr lang="en-US" dirty="0"/>
              <a:t>Go to Raspberry Pi website, select downloads tab.</a:t>
            </a:r>
          </a:p>
          <a:p>
            <a:r>
              <a:rPr lang="en-US" dirty="0"/>
              <a:t>Download the image and formatting tool for SD cards. ( the compressed or zipped file)</a:t>
            </a:r>
          </a:p>
          <a:p>
            <a:r>
              <a:rPr lang="en-US" dirty="0"/>
              <a:t>If using windows (WindowsDisk32Manager) you will need to also download the formatting tool.</a:t>
            </a:r>
          </a:p>
          <a:p>
            <a:r>
              <a:rPr lang="en-US" dirty="0"/>
              <a:t>If using Linux you will need to use </a:t>
            </a:r>
            <a:r>
              <a:rPr lang="en-US" dirty="0" err="1"/>
              <a:t>dd</a:t>
            </a:r>
            <a:r>
              <a:rPr lang="en-US" dirty="0"/>
              <a:t> command to copy the uncompressed image onto the SD Card</a:t>
            </a:r>
          </a:p>
          <a:p>
            <a:endParaRPr lang="en-US" dirty="0"/>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Raspberry Pi / Linux</a:t>
            </a:r>
            <a:br>
              <a:rPr lang="en-US" dirty="0"/>
            </a:br>
            <a:r>
              <a:rPr lang="en-US" dirty="0"/>
              <a:t>Workshop</a:t>
            </a:r>
          </a:p>
        </p:txBody>
      </p:sp>
      <p:sp>
        <p:nvSpPr>
          <p:cNvPr id="3" name="Subtitle 2"/>
          <p:cNvSpPr>
            <a:spLocks noGrp="1"/>
          </p:cNvSpPr>
          <p:nvPr>
            <p:ph type="subTitle" idx="1"/>
          </p:nvPr>
        </p:nvSpPr>
        <p:spPr>
          <a:xfrm>
            <a:off x="1371600" y="3886200"/>
            <a:ext cx="3200400" cy="2514600"/>
          </a:xfrm>
        </p:spPr>
        <p:txBody>
          <a:bodyPr/>
          <a:lstStyle/>
          <a:p>
            <a:r>
              <a:rPr lang="en-US" dirty="0"/>
              <a:t>Ed Carr</a:t>
            </a:r>
          </a:p>
          <a:p>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2050" name="Picture 2" descr="E:\carr\Linux Boot Camp\ed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900" y="1524000"/>
            <a:ext cx="14668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80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First Boot</a:t>
            </a:r>
          </a:p>
        </p:txBody>
      </p:sp>
      <p:sp>
        <p:nvSpPr>
          <p:cNvPr id="3" name="Content Placeholder 2"/>
          <p:cNvSpPr>
            <a:spLocks noGrp="1"/>
          </p:cNvSpPr>
          <p:nvPr>
            <p:ph idx="1"/>
          </p:nvPr>
        </p:nvSpPr>
        <p:spPr/>
        <p:txBody>
          <a:bodyPr>
            <a:normAutofit lnSpcReduction="10000"/>
          </a:bodyPr>
          <a:lstStyle/>
          <a:p>
            <a:r>
              <a:rPr lang="en-US" dirty="0"/>
              <a:t>Expand file system to take full advantage of our storage space</a:t>
            </a:r>
          </a:p>
          <a:p>
            <a:r>
              <a:rPr lang="en-US" dirty="0"/>
              <a:t>Default user pi with password raspberry</a:t>
            </a:r>
          </a:p>
          <a:p>
            <a:r>
              <a:rPr lang="en-US" dirty="0"/>
              <a:t>Advanced option, allow </a:t>
            </a:r>
            <a:r>
              <a:rPr lang="en-US" dirty="0" err="1"/>
              <a:t>ssh</a:t>
            </a:r>
            <a:r>
              <a:rPr lang="en-US" dirty="0"/>
              <a:t> server ( secure shell server ) so we can connect remotely. We will need this later…</a:t>
            </a:r>
          </a:p>
          <a:p>
            <a:r>
              <a:rPr lang="en-US" dirty="0"/>
              <a:t>Reboot</a:t>
            </a:r>
          </a:p>
          <a:p>
            <a:r>
              <a:rPr lang="en-US" dirty="0"/>
              <a:t>Very quiet, any only uses approximately 1 amp.</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Loading Process	</a:t>
            </a:r>
          </a:p>
        </p:txBody>
      </p:sp>
      <p:sp>
        <p:nvSpPr>
          <p:cNvPr id="3" name="Content Placeholder 2"/>
          <p:cNvSpPr>
            <a:spLocks noGrp="1"/>
          </p:cNvSpPr>
          <p:nvPr>
            <p:ph idx="1"/>
          </p:nvPr>
        </p:nvSpPr>
        <p:spPr/>
        <p:txBody>
          <a:bodyPr/>
          <a:lstStyle/>
          <a:p>
            <a:r>
              <a:rPr lang="en-US" dirty="0"/>
              <a:t>Kernel</a:t>
            </a:r>
          </a:p>
          <a:p>
            <a:r>
              <a:rPr lang="en-US" dirty="0"/>
              <a:t>Services</a:t>
            </a:r>
          </a:p>
          <a:p>
            <a:r>
              <a:rPr lang="en-US" dirty="0"/>
              <a:t>Login</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Commands?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Commands can be one of 4 different kinds:</a:t>
            </a:r>
          </a:p>
          <a:p>
            <a:r>
              <a:rPr lang="en-US" b="1" dirty="0"/>
              <a:t>An executable program</a:t>
            </a:r>
            <a:r>
              <a:rPr lang="en-US" dirty="0"/>
              <a:t> files in /</a:t>
            </a:r>
            <a:r>
              <a:rPr lang="en-US" dirty="0" err="1"/>
              <a:t>usr</a:t>
            </a:r>
            <a:r>
              <a:rPr lang="en-US" dirty="0"/>
              <a:t>/bin. Within this category, programs can be </a:t>
            </a:r>
            <a:r>
              <a:rPr lang="en-US" i="1" dirty="0"/>
              <a:t>compiled binaries</a:t>
            </a:r>
            <a:r>
              <a:rPr lang="en-US" dirty="0"/>
              <a:t> such as programs written in C and C++, or programs written in </a:t>
            </a:r>
            <a:r>
              <a:rPr lang="en-US" i="1" dirty="0"/>
              <a:t>scripting languages</a:t>
            </a:r>
            <a:r>
              <a:rPr lang="en-US" dirty="0"/>
              <a:t> such as the shell, Perl, Python, Ruby, etc.</a:t>
            </a:r>
          </a:p>
          <a:p>
            <a:r>
              <a:rPr lang="en-US" b="1" dirty="0"/>
              <a:t>A command built into the shell itself.</a:t>
            </a:r>
            <a:r>
              <a:rPr lang="en-US" dirty="0"/>
              <a:t> bash provides a number of commands internally called </a:t>
            </a:r>
            <a:r>
              <a:rPr lang="en-US" i="1" dirty="0"/>
              <a:t>shell </a:t>
            </a:r>
            <a:r>
              <a:rPr lang="en-US" i="1" dirty="0" err="1"/>
              <a:t>builtins</a:t>
            </a:r>
            <a:r>
              <a:rPr lang="en-US" dirty="0"/>
              <a:t>. The </a:t>
            </a:r>
            <a:r>
              <a:rPr lang="en-US" dirty="0">
                <a:solidFill>
                  <a:schemeClr val="accent1"/>
                </a:solidFill>
              </a:rPr>
              <a:t>cd</a:t>
            </a:r>
            <a:r>
              <a:rPr lang="en-US" dirty="0"/>
              <a:t> command, for example, is a shell </a:t>
            </a:r>
            <a:r>
              <a:rPr lang="en-US" dirty="0" err="1"/>
              <a:t>builtin</a:t>
            </a:r>
            <a:r>
              <a:rPr lang="en-US" dirty="0"/>
              <a:t>.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1348889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More commands</a:t>
            </a:r>
          </a:p>
        </p:txBody>
      </p:sp>
      <p:sp>
        <p:nvSpPr>
          <p:cNvPr id="3" name="Content Placeholder 2"/>
          <p:cNvSpPr>
            <a:spLocks noGrp="1"/>
          </p:cNvSpPr>
          <p:nvPr>
            <p:ph idx="1"/>
          </p:nvPr>
        </p:nvSpPr>
        <p:spPr/>
        <p:txBody>
          <a:bodyPr/>
          <a:lstStyle/>
          <a:p>
            <a:r>
              <a:rPr lang="en-US" b="1" dirty="0"/>
              <a:t>A shell function.</a:t>
            </a:r>
            <a:r>
              <a:rPr lang="en-US" dirty="0"/>
              <a:t> These are miniature shell scripts incorporated into the </a:t>
            </a:r>
            <a:r>
              <a:rPr lang="en-US" i="1" dirty="0"/>
              <a:t>environment</a:t>
            </a:r>
            <a:r>
              <a:rPr lang="en-US" dirty="0"/>
              <a:t>. We will cover configuring the environment and writing shell functions in later lessons, but for now, just be aware that they exist. </a:t>
            </a:r>
          </a:p>
          <a:p>
            <a:r>
              <a:rPr lang="en-US" b="1" dirty="0"/>
              <a:t>An alias.</a:t>
            </a:r>
            <a:r>
              <a:rPr lang="en-US" dirty="0"/>
              <a:t> Commands that you can define yourselves, built from other commands.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032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Command Line Operation</a:t>
            </a:r>
          </a:p>
        </p:txBody>
      </p:sp>
      <p:sp>
        <p:nvSpPr>
          <p:cNvPr id="3" name="Content Placeholder 2"/>
          <p:cNvSpPr>
            <a:spLocks noGrp="1"/>
          </p:cNvSpPr>
          <p:nvPr>
            <p:ph idx="1"/>
          </p:nvPr>
        </p:nvSpPr>
        <p:spPr/>
        <p:txBody>
          <a:bodyPr>
            <a:normAutofit fontScale="92500" lnSpcReduction="10000"/>
          </a:bodyPr>
          <a:lstStyle/>
          <a:p>
            <a:r>
              <a:rPr lang="en-US" dirty="0" err="1">
                <a:solidFill>
                  <a:srgbClr val="00B0F0"/>
                </a:solidFill>
              </a:rPr>
              <a:t>ps</a:t>
            </a:r>
            <a:r>
              <a:rPr lang="en-US" dirty="0"/>
              <a:t> – this command displays all running processes on our raspberry pi. We probably will only see two process running the operating system shell which we are using “bash” and the command we just executed ps.</a:t>
            </a:r>
          </a:p>
          <a:p>
            <a:r>
              <a:rPr lang="en-US" dirty="0"/>
              <a:t>If you want to learn Linux, the raspberry pi is an inexpensive platform for this.</a:t>
            </a:r>
          </a:p>
          <a:p>
            <a:r>
              <a:rPr lang="en-US" dirty="0"/>
              <a:t>Also great for programming. Java is included. To see this just type:</a:t>
            </a:r>
          </a:p>
          <a:p>
            <a:pPr marL="0" indent="0">
              <a:buNone/>
            </a:pPr>
            <a:r>
              <a:rPr lang="en-US" dirty="0"/>
              <a:t>	</a:t>
            </a:r>
            <a:r>
              <a:rPr lang="en-US" dirty="0">
                <a:solidFill>
                  <a:srgbClr val="00B0F0"/>
                </a:solidFill>
              </a:rPr>
              <a:t>java -version</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fontScale="90000"/>
          </a:bodyPr>
          <a:lstStyle/>
          <a:p>
            <a:r>
              <a:rPr lang="en-US" dirty="0"/>
              <a:t>Network Address/ IP Address</a:t>
            </a:r>
          </a:p>
        </p:txBody>
      </p:sp>
      <p:sp>
        <p:nvSpPr>
          <p:cNvPr id="3" name="Content Placeholder 2"/>
          <p:cNvSpPr>
            <a:spLocks noGrp="1"/>
          </p:cNvSpPr>
          <p:nvPr>
            <p:ph idx="1"/>
          </p:nvPr>
        </p:nvSpPr>
        <p:spPr/>
        <p:txBody>
          <a:bodyPr/>
          <a:lstStyle/>
          <a:p>
            <a:pPr marL="0" indent="0">
              <a:buNone/>
            </a:pPr>
            <a:r>
              <a:rPr lang="en-US" sz="2400" dirty="0"/>
              <a:t>Type </a:t>
            </a:r>
            <a:r>
              <a:rPr lang="en-US" sz="2400" dirty="0" err="1">
                <a:solidFill>
                  <a:srgbClr val="00B0F0"/>
                </a:solidFill>
              </a:rPr>
              <a:t>ip</a:t>
            </a:r>
            <a:r>
              <a:rPr lang="en-US" sz="2400" dirty="0">
                <a:solidFill>
                  <a:srgbClr val="00B0F0"/>
                </a:solidFill>
              </a:rPr>
              <a:t> a s </a:t>
            </a:r>
            <a:r>
              <a:rPr lang="en-US" sz="2400" dirty="0"/>
              <a:t>– this command allows us to determine our IP address.</a:t>
            </a:r>
          </a:p>
          <a:p>
            <a:pPr marL="0" indent="0">
              <a:buNone/>
            </a:pPr>
            <a:r>
              <a:rPr lang="en-US" sz="2400" dirty="0"/>
              <a:t>   It also shows local connection (127.0.0.1), </a:t>
            </a:r>
            <a:r>
              <a:rPr lang="en-US" sz="2400" dirty="0" err="1"/>
              <a:t>ethernet</a:t>
            </a:r>
            <a:r>
              <a:rPr lang="en-US" sz="2400" dirty="0"/>
              <a:t> connection eth0 , wireless local access network or wlan0 connection.</a:t>
            </a:r>
          </a:p>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200400"/>
            <a:ext cx="76866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77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Raspberry Pi Configuration</a:t>
            </a:r>
          </a:p>
        </p:txBody>
      </p:sp>
      <p:sp>
        <p:nvSpPr>
          <p:cNvPr id="3" name="Content Placeholder 2"/>
          <p:cNvSpPr>
            <a:spLocks noGrp="1"/>
          </p:cNvSpPr>
          <p:nvPr>
            <p:ph idx="1"/>
          </p:nvPr>
        </p:nvSpPr>
        <p:spPr>
          <a:xfrm>
            <a:off x="457200" y="1600201"/>
            <a:ext cx="8229600" cy="1142999"/>
          </a:xfrm>
        </p:spPr>
        <p:txBody>
          <a:bodyPr/>
          <a:lstStyle/>
          <a:p>
            <a:pPr marL="0" indent="0">
              <a:buNone/>
            </a:pPr>
            <a:r>
              <a:rPr lang="en-US" sz="2400" b="1" dirty="0" err="1">
                <a:solidFill>
                  <a:srgbClr val="00B0F0"/>
                </a:solidFill>
              </a:rPr>
              <a:t>raspi-config</a:t>
            </a:r>
            <a:r>
              <a:rPr lang="en-US" sz="2400" dirty="0"/>
              <a:t> (requires administration </a:t>
            </a:r>
            <a:r>
              <a:rPr lang="en-US" sz="2400" dirty="0" err="1"/>
              <a:t>priviledges</a:t>
            </a:r>
            <a:r>
              <a:rPr lang="en-US" sz="2400" dirty="0"/>
              <a:t>) so we can use the </a:t>
            </a:r>
            <a:r>
              <a:rPr lang="en-US" sz="2400" dirty="0" err="1"/>
              <a:t>sudo</a:t>
            </a:r>
            <a:r>
              <a:rPr lang="en-US" sz="2400" dirty="0"/>
              <a:t> command to get to the setup menu.</a:t>
            </a:r>
          </a:p>
          <a:p>
            <a:pPr marL="457200" lvl="1"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38400"/>
            <a:ext cx="8381999"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77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Advanced Options</a:t>
            </a:r>
          </a:p>
        </p:txBody>
      </p:sp>
      <p:sp>
        <p:nvSpPr>
          <p:cNvPr id="3" name="Content Placeholder 2"/>
          <p:cNvSpPr>
            <a:spLocks noGrp="1"/>
          </p:cNvSpPr>
          <p:nvPr>
            <p:ph idx="1"/>
          </p:nvPr>
        </p:nvSpPr>
        <p:spPr>
          <a:xfrm>
            <a:off x="457200" y="1600201"/>
            <a:ext cx="8229600" cy="533400"/>
          </a:xfrm>
        </p:spPr>
        <p:txBody>
          <a:bodyPr>
            <a:normAutofit lnSpcReduction="10000"/>
          </a:bodyPr>
          <a:lstStyle/>
          <a:p>
            <a:r>
              <a:rPr lang="en-US" dirty="0"/>
              <a:t>Secure Shell Server</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24063"/>
            <a:ext cx="8229600" cy="445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77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Storage Information</a:t>
            </a:r>
          </a:p>
        </p:txBody>
      </p:sp>
      <p:sp>
        <p:nvSpPr>
          <p:cNvPr id="3" name="Content Placeholder 2"/>
          <p:cNvSpPr>
            <a:spLocks noGrp="1"/>
          </p:cNvSpPr>
          <p:nvPr>
            <p:ph idx="1"/>
          </p:nvPr>
        </p:nvSpPr>
        <p:spPr>
          <a:xfrm>
            <a:off x="457200" y="1600201"/>
            <a:ext cx="8229600" cy="1676400"/>
          </a:xfrm>
        </p:spPr>
        <p:txBody>
          <a:bodyPr/>
          <a:lstStyle/>
          <a:p>
            <a:r>
              <a:rPr lang="en-US" dirty="0" err="1">
                <a:solidFill>
                  <a:srgbClr val="00B0F0"/>
                </a:solidFill>
              </a:rPr>
              <a:t>df</a:t>
            </a:r>
            <a:r>
              <a:rPr lang="en-US" dirty="0">
                <a:solidFill>
                  <a:srgbClr val="00B0F0"/>
                </a:solidFill>
              </a:rPr>
              <a:t> –</a:t>
            </a:r>
            <a:r>
              <a:rPr lang="en-US" dirty="0" err="1">
                <a:solidFill>
                  <a:srgbClr val="00B0F0"/>
                </a:solidFill>
              </a:rPr>
              <a:t>hT</a:t>
            </a:r>
            <a:r>
              <a:rPr lang="en-US" dirty="0">
                <a:solidFill>
                  <a:srgbClr val="00B0F0"/>
                </a:solidFill>
              </a:rPr>
              <a:t> </a:t>
            </a:r>
            <a:r>
              <a:rPr lang="en-US" dirty="0"/>
              <a:t>(show free space) root file system </a:t>
            </a:r>
          </a:p>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38400"/>
            <a:ext cx="7981244"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77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Memory Available</a:t>
            </a:r>
          </a:p>
        </p:txBody>
      </p:sp>
      <p:sp>
        <p:nvSpPr>
          <p:cNvPr id="3" name="Content Placeholder 2"/>
          <p:cNvSpPr>
            <a:spLocks noGrp="1"/>
          </p:cNvSpPr>
          <p:nvPr>
            <p:ph idx="1"/>
          </p:nvPr>
        </p:nvSpPr>
        <p:spPr>
          <a:xfrm>
            <a:off x="457200" y="1600201"/>
            <a:ext cx="8229600" cy="2057400"/>
          </a:xfrm>
        </p:spPr>
        <p:txBody>
          <a:bodyPr>
            <a:normAutofit lnSpcReduction="10000"/>
          </a:bodyPr>
          <a:lstStyle/>
          <a:p>
            <a:r>
              <a:rPr lang="en-US" dirty="0"/>
              <a:t>Use the command </a:t>
            </a:r>
            <a:r>
              <a:rPr lang="en-US" dirty="0">
                <a:solidFill>
                  <a:srgbClr val="00B0F0"/>
                </a:solidFill>
              </a:rPr>
              <a:t>free –h</a:t>
            </a:r>
            <a:r>
              <a:rPr lang="en-US" dirty="0"/>
              <a:t> </a:t>
            </a:r>
          </a:p>
          <a:p>
            <a:pPr lvl="1"/>
            <a:r>
              <a:rPr lang="en-US" dirty="0"/>
              <a:t>Operating system available memory  927</a:t>
            </a:r>
          </a:p>
          <a:p>
            <a:pPr lvl="1"/>
            <a:r>
              <a:rPr lang="en-US" dirty="0"/>
              <a:t>Used 183</a:t>
            </a:r>
          </a:p>
          <a:p>
            <a:pPr lvl="1"/>
            <a:r>
              <a:rPr lang="en-US" dirty="0"/>
              <a:t>Free 743</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91" y="3709987"/>
            <a:ext cx="7372350" cy="22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7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5737"/>
            <a:ext cx="6553200" cy="1143000"/>
          </a:xfrm>
        </p:spPr>
        <p:txBody>
          <a:bodyPr/>
          <a:lstStyle/>
          <a:p>
            <a:r>
              <a:rPr lang="en-US" dirty="0"/>
              <a:t>Hardware Processors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43000"/>
            <a:ext cx="6019800" cy="33528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
        <p:nvSpPr>
          <p:cNvPr id="7" name="TextBox 6"/>
          <p:cNvSpPr txBox="1"/>
          <p:nvPr/>
        </p:nvSpPr>
        <p:spPr>
          <a:xfrm>
            <a:off x="838200" y="4495800"/>
            <a:ext cx="7086600" cy="954107"/>
          </a:xfrm>
          <a:prstGeom prst="rect">
            <a:avLst/>
          </a:prstGeom>
          <a:noFill/>
        </p:spPr>
        <p:txBody>
          <a:bodyPr wrap="square" rtlCol="0">
            <a:spAutoFit/>
          </a:bodyPr>
          <a:lstStyle/>
          <a:p>
            <a:r>
              <a:rPr lang="en-US" sz="2800" dirty="0"/>
              <a:t>Central Processing Unit (CPU) 64-bit Quad-Core 1.4GHz </a:t>
            </a:r>
            <a:r>
              <a:rPr lang="en-US" sz="2800" dirty="0" err="1"/>
              <a:t>ARMv</a:t>
            </a:r>
            <a:r>
              <a:rPr lang="en-US" sz="2800" dirty="0"/>
              <a:t>*</a:t>
            </a:r>
          </a:p>
        </p:txBody>
      </p:sp>
    </p:spTree>
    <p:extLst>
      <p:ext uri="{BB962C8B-B14F-4D97-AF65-F5344CB8AC3E}">
        <p14:creationId xmlns:p14="http://schemas.microsoft.com/office/powerpoint/2010/main" val="2840390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fontScale="90000"/>
          </a:bodyPr>
          <a:lstStyle/>
          <a:p>
            <a:r>
              <a:rPr lang="en-US" dirty="0"/>
              <a:t>What storage devices are available?</a:t>
            </a:r>
          </a:p>
        </p:txBody>
      </p:sp>
      <p:sp>
        <p:nvSpPr>
          <p:cNvPr id="3" name="Content Placeholder 2"/>
          <p:cNvSpPr>
            <a:spLocks noGrp="1"/>
          </p:cNvSpPr>
          <p:nvPr>
            <p:ph idx="1"/>
          </p:nvPr>
        </p:nvSpPr>
        <p:spPr>
          <a:xfrm>
            <a:off x="457200" y="1600201"/>
            <a:ext cx="8229600" cy="1752600"/>
          </a:xfrm>
        </p:spPr>
        <p:txBody>
          <a:bodyPr/>
          <a:lstStyle/>
          <a:p>
            <a:r>
              <a:rPr lang="en-US" dirty="0"/>
              <a:t>Use the command </a:t>
            </a:r>
            <a:r>
              <a:rPr lang="en-US" dirty="0">
                <a:solidFill>
                  <a:srgbClr val="00B0F0"/>
                </a:solidFill>
              </a:rPr>
              <a:t>mount</a:t>
            </a:r>
          </a:p>
          <a:p>
            <a:pPr lvl="1"/>
            <a:r>
              <a:rPr lang="en-US" dirty="0"/>
              <a:t>Only mounted is the file system / on the SD card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 y="3090863"/>
            <a:ext cx="7677150" cy="193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77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Processor Information</a:t>
            </a:r>
          </a:p>
        </p:txBody>
      </p:sp>
      <p:sp>
        <p:nvSpPr>
          <p:cNvPr id="3" name="Content Placeholder 2"/>
          <p:cNvSpPr>
            <a:spLocks noGrp="1"/>
          </p:cNvSpPr>
          <p:nvPr>
            <p:ph idx="1"/>
          </p:nvPr>
        </p:nvSpPr>
        <p:spPr>
          <a:xfrm>
            <a:off x="457200" y="1600200"/>
            <a:ext cx="8229600" cy="4724400"/>
          </a:xfrm>
        </p:spPr>
        <p:txBody>
          <a:bodyPr>
            <a:normAutofit/>
          </a:bodyPr>
          <a:lstStyle/>
          <a:p>
            <a:r>
              <a:rPr lang="en-US" dirty="0"/>
              <a:t>Type </a:t>
            </a:r>
            <a:r>
              <a:rPr lang="en-US" dirty="0" err="1">
                <a:solidFill>
                  <a:srgbClr val="00B0F0"/>
                </a:solidFill>
              </a:rPr>
              <a:t>uname</a:t>
            </a:r>
            <a:r>
              <a:rPr lang="en-US" dirty="0">
                <a:solidFill>
                  <a:srgbClr val="00B0F0"/>
                </a:solidFill>
              </a:rPr>
              <a:t> –a</a:t>
            </a:r>
            <a:r>
              <a:rPr lang="en-US" dirty="0"/>
              <a:t> displays all the information to the screen.</a:t>
            </a:r>
          </a:p>
          <a:p>
            <a:endParaRPr lang="en-US" dirty="0"/>
          </a:p>
          <a:p>
            <a:pPr marL="0" indent="0">
              <a:buNone/>
            </a:pPr>
            <a:endParaRPr lang="en-US" dirty="0"/>
          </a:p>
          <a:p>
            <a:pPr marL="0" indent="0">
              <a:buNone/>
            </a:pPr>
            <a:endParaRPr lang="en-US" dirty="0"/>
          </a:p>
          <a:p>
            <a:r>
              <a:rPr lang="en-US" dirty="0"/>
              <a:t>Type </a:t>
            </a:r>
            <a:r>
              <a:rPr lang="en-US" dirty="0" err="1"/>
              <a:t>uname</a:t>
            </a:r>
            <a:r>
              <a:rPr lang="en-US" dirty="0"/>
              <a:t> –r displays kernel version</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2667000"/>
            <a:ext cx="766762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8" y="5334000"/>
            <a:ext cx="639618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77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Wireless Configuration</a:t>
            </a:r>
          </a:p>
        </p:txBody>
      </p:sp>
      <p:sp>
        <p:nvSpPr>
          <p:cNvPr id="3" name="Content Placeholder 2"/>
          <p:cNvSpPr>
            <a:spLocks noGrp="1"/>
          </p:cNvSpPr>
          <p:nvPr>
            <p:ph idx="1"/>
          </p:nvPr>
        </p:nvSpPr>
        <p:spPr/>
        <p:txBody>
          <a:bodyPr/>
          <a:lstStyle/>
          <a:p>
            <a:r>
              <a:rPr lang="en-US" dirty="0"/>
              <a:t>First choice use the GUI (Graphical User Interface)</a:t>
            </a:r>
          </a:p>
          <a:p>
            <a:pPr marL="0" indent="0">
              <a:buNone/>
            </a:pPr>
            <a:r>
              <a:rPr lang="en-US" dirty="0"/>
              <a:t>Let’s do that now!</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Wireless Configure Console</a:t>
            </a:r>
          </a:p>
        </p:txBody>
      </p:sp>
      <p:sp>
        <p:nvSpPr>
          <p:cNvPr id="3" name="Content Placeholder 2"/>
          <p:cNvSpPr>
            <a:spLocks noGrp="1"/>
          </p:cNvSpPr>
          <p:nvPr>
            <p:ph idx="1"/>
          </p:nvPr>
        </p:nvSpPr>
        <p:spPr/>
        <p:txBody>
          <a:bodyPr/>
          <a:lstStyle/>
          <a:p>
            <a:r>
              <a:rPr lang="en-US" b="1" dirty="0"/>
              <a:t>Scanning the wireless network use</a:t>
            </a:r>
            <a:r>
              <a:rPr lang="en-US" dirty="0"/>
              <a:t>:</a:t>
            </a:r>
          </a:p>
          <a:p>
            <a:pPr marL="0" indent="0">
              <a:buNone/>
            </a:pPr>
            <a:r>
              <a:rPr lang="en-US" dirty="0"/>
              <a:t>	</a:t>
            </a:r>
            <a:r>
              <a:rPr lang="en-US" sz="2800" dirty="0" err="1">
                <a:solidFill>
                  <a:srgbClr val="00B0F0"/>
                </a:solidFill>
              </a:rPr>
              <a:t>sudo</a:t>
            </a:r>
            <a:r>
              <a:rPr lang="en-US" sz="2800" dirty="0">
                <a:solidFill>
                  <a:srgbClr val="00B0F0"/>
                </a:solidFill>
              </a:rPr>
              <a:t> </a:t>
            </a:r>
            <a:r>
              <a:rPr lang="en-US" sz="2800" dirty="0" err="1">
                <a:solidFill>
                  <a:srgbClr val="00B0F0"/>
                </a:solidFill>
              </a:rPr>
              <a:t>iwlist</a:t>
            </a:r>
            <a:r>
              <a:rPr lang="en-US" sz="2800" dirty="0">
                <a:solidFill>
                  <a:srgbClr val="00B0F0"/>
                </a:solidFill>
              </a:rPr>
              <a:t> wlan0 scan</a:t>
            </a:r>
          </a:p>
          <a:p>
            <a:r>
              <a:rPr lang="en-US" b="1" dirty="0"/>
              <a:t>Adding the network details to the Raspberry Pi</a:t>
            </a:r>
          </a:p>
          <a:p>
            <a:pPr marL="0" indent="0">
              <a:buNone/>
            </a:pPr>
            <a:r>
              <a:rPr lang="en-US" dirty="0"/>
              <a:t>	</a:t>
            </a:r>
            <a:r>
              <a:rPr lang="en-US" sz="2400" dirty="0"/>
              <a:t>Open the </a:t>
            </a:r>
            <a:r>
              <a:rPr lang="en-US" sz="2400" dirty="0" err="1"/>
              <a:t>wpa</a:t>
            </a:r>
            <a:r>
              <a:rPr lang="en-US" sz="2400" dirty="0"/>
              <a:t>-supplicant configuration file 	in </a:t>
            </a:r>
            <a:r>
              <a:rPr lang="en-US" sz="2400" dirty="0" err="1"/>
              <a:t>nano</a:t>
            </a:r>
            <a:r>
              <a:rPr lang="en-US" sz="2400" dirty="0"/>
              <a:t>:</a:t>
            </a:r>
          </a:p>
          <a:p>
            <a:pPr marL="0" indent="0">
              <a:buNone/>
            </a:pPr>
            <a:r>
              <a:rPr lang="en-US" sz="2400" dirty="0"/>
              <a:t>	</a:t>
            </a:r>
            <a:r>
              <a:rPr lang="en-US" sz="2400" dirty="0" err="1">
                <a:solidFill>
                  <a:srgbClr val="00B0F0"/>
                </a:solidFill>
              </a:rPr>
              <a:t>sudo</a:t>
            </a:r>
            <a:r>
              <a:rPr lang="en-US" sz="2400" dirty="0">
                <a:solidFill>
                  <a:srgbClr val="00B0F0"/>
                </a:solidFill>
              </a:rPr>
              <a:t> </a:t>
            </a:r>
            <a:r>
              <a:rPr lang="en-US" sz="2400" dirty="0" err="1">
                <a:solidFill>
                  <a:srgbClr val="00B0F0"/>
                </a:solidFill>
              </a:rPr>
              <a:t>nano</a:t>
            </a:r>
            <a:r>
              <a:rPr lang="en-US" sz="2400" dirty="0">
                <a:solidFill>
                  <a:srgbClr val="00B0F0"/>
                </a:solidFill>
              </a:rPr>
              <a:t> /</a:t>
            </a:r>
            <a:r>
              <a:rPr lang="en-US" sz="2400" dirty="0" err="1">
                <a:solidFill>
                  <a:srgbClr val="00B0F0"/>
                </a:solidFill>
              </a:rPr>
              <a:t>etc</a:t>
            </a:r>
            <a:r>
              <a:rPr lang="en-US" sz="2400" dirty="0">
                <a:solidFill>
                  <a:srgbClr val="00B0F0"/>
                </a:solidFill>
              </a:rPr>
              <a:t>/</a:t>
            </a:r>
            <a:r>
              <a:rPr lang="en-US" sz="2400" dirty="0" err="1">
                <a:solidFill>
                  <a:srgbClr val="00B0F0"/>
                </a:solidFill>
              </a:rPr>
              <a:t>wpa_supplicant</a:t>
            </a:r>
            <a:r>
              <a:rPr lang="en-US" sz="2400" dirty="0">
                <a:solidFill>
                  <a:srgbClr val="00B0F0"/>
                </a:solidFill>
              </a:rPr>
              <a:t>/</a:t>
            </a:r>
            <a:r>
              <a:rPr lang="en-US" sz="2400" dirty="0" err="1">
                <a:solidFill>
                  <a:srgbClr val="00B0F0"/>
                </a:solidFill>
              </a:rPr>
              <a:t>wpa_supplicant.conf</a:t>
            </a:r>
            <a:r>
              <a:rPr lang="en-US" sz="2400" dirty="0">
                <a:solidFill>
                  <a:srgbClr val="00B0F0"/>
                </a:solidFill>
              </a:rPr>
              <a:t> </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fontScale="90000"/>
          </a:bodyPr>
          <a:lstStyle/>
          <a:p>
            <a:r>
              <a:rPr lang="en-US" dirty="0"/>
              <a:t>Example of</a:t>
            </a:r>
            <a:br>
              <a:rPr lang="en-US" dirty="0"/>
            </a:br>
            <a:r>
              <a:rPr lang="en-US" dirty="0" err="1"/>
              <a:t>wpa_supplicant.conf</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027" name="Picture 3" descr="C:\Users\carr\Desktop\wlan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990" y="1914524"/>
            <a:ext cx="7432210"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77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fontScale="90000"/>
          </a:bodyPr>
          <a:lstStyle/>
          <a:p>
            <a:r>
              <a:rPr lang="en-US" dirty="0"/>
              <a:t>Implementing Configuration Changes</a:t>
            </a:r>
          </a:p>
        </p:txBody>
      </p:sp>
      <p:sp>
        <p:nvSpPr>
          <p:cNvPr id="3" name="Content Placeholder 2"/>
          <p:cNvSpPr>
            <a:spLocks noGrp="1"/>
          </p:cNvSpPr>
          <p:nvPr>
            <p:ph idx="1"/>
          </p:nvPr>
        </p:nvSpPr>
        <p:spPr>
          <a:xfrm>
            <a:off x="457200" y="1600201"/>
            <a:ext cx="8229600" cy="3048000"/>
          </a:xfrm>
        </p:spPr>
        <p:txBody>
          <a:bodyPr>
            <a:normAutofit/>
          </a:bodyPr>
          <a:lstStyle/>
          <a:p>
            <a:r>
              <a:rPr lang="en-US" sz="2400" b="1" dirty="0" err="1">
                <a:solidFill>
                  <a:srgbClr val="00B0F0"/>
                </a:solidFill>
              </a:rPr>
              <a:t>sudo</a:t>
            </a:r>
            <a:r>
              <a:rPr lang="en-US" sz="2400" b="1" dirty="0">
                <a:solidFill>
                  <a:srgbClr val="00B0F0"/>
                </a:solidFill>
              </a:rPr>
              <a:t> </a:t>
            </a:r>
            <a:r>
              <a:rPr lang="en-US" sz="2400" b="1" dirty="0" err="1">
                <a:solidFill>
                  <a:srgbClr val="00B0F0"/>
                </a:solidFill>
              </a:rPr>
              <a:t>ifdown</a:t>
            </a:r>
            <a:r>
              <a:rPr lang="en-US" sz="2400" b="1" dirty="0">
                <a:solidFill>
                  <a:srgbClr val="00B0F0"/>
                </a:solidFill>
              </a:rPr>
              <a:t> wlan0 </a:t>
            </a:r>
            <a:r>
              <a:rPr lang="en-US" sz="2400" dirty="0"/>
              <a:t>– this turns the wireless connection off.</a:t>
            </a:r>
          </a:p>
          <a:p>
            <a:r>
              <a:rPr lang="en-US" sz="2400" b="1" dirty="0" err="1">
                <a:solidFill>
                  <a:srgbClr val="00B0F0"/>
                </a:solidFill>
              </a:rPr>
              <a:t>sudo</a:t>
            </a:r>
            <a:r>
              <a:rPr lang="en-US" sz="2400" b="1" dirty="0">
                <a:solidFill>
                  <a:srgbClr val="00B0F0"/>
                </a:solidFill>
              </a:rPr>
              <a:t> </a:t>
            </a:r>
            <a:r>
              <a:rPr lang="en-US" sz="2400" b="1" dirty="0" err="1">
                <a:solidFill>
                  <a:srgbClr val="00B0F0"/>
                </a:solidFill>
              </a:rPr>
              <a:t>ifup</a:t>
            </a:r>
            <a:r>
              <a:rPr lang="en-US" sz="2400" b="1" dirty="0">
                <a:solidFill>
                  <a:srgbClr val="00B0F0"/>
                </a:solidFill>
              </a:rPr>
              <a:t> wlan0 </a:t>
            </a:r>
            <a:r>
              <a:rPr lang="en-US" sz="2400" dirty="0"/>
              <a:t>- this turns the wireless connection on.</a:t>
            </a:r>
          </a:p>
          <a:p>
            <a:r>
              <a:rPr lang="en-US" sz="2400" dirty="0"/>
              <a:t>We can check to make sure the connection is successful by using this command:</a:t>
            </a:r>
          </a:p>
          <a:p>
            <a:pPr marL="457200" lvl="1" indent="0">
              <a:buNone/>
            </a:pPr>
            <a:r>
              <a:rPr lang="en-US" sz="2400" dirty="0"/>
              <a:t>	</a:t>
            </a:r>
            <a:r>
              <a:rPr lang="en-US" sz="2400" b="1" dirty="0" err="1">
                <a:solidFill>
                  <a:srgbClr val="00B0F0"/>
                </a:solidFill>
              </a:rPr>
              <a:t>ifconfig</a:t>
            </a:r>
            <a:r>
              <a:rPr lang="en-US" sz="2400" b="1" dirty="0">
                <a:solidFill>
                  <a:srgbClr val="00B0F0"/>
                </a:solidFill>
              </a:rPr>
              <a:t> wlan0</a:t>
            </a:r>
            <a:r>
              <a:rPr lang="en-US" sz="2400" b="1" dirty="0"/>
              <a:t> </a:t>
            </a:r>
          </a:p>
          <a:p>
            <a:pPr marL="457200" lvl="1" indent="0">
              <a:buNone/>
            </a:pPr>
            <a:r>
              <a:rPr lang="en-US" sz="2400" dirty="0"/>
              <a:t>If the </a:t>
            </a:r>
            <a:r>
              <a:rPr lang="en-US" sz="2400" dirty="0" err="1">
                <a:solidFill>
                  <a:srgbClr val="00B050"/>
                </a:solidFill>
              </a:rPr>
              <a:t>inet</a:t>
            </a:r>
            <a:r>
              <a:rPr lang="en-US" sz="2400" dirty="0">
                <a:solidFill>
                  <a:srgbClr val="00B050"/>
                </a:solidFill>
              </a:rPr>
              <a:t> </a:t>
            </a:r>
            <a:r>
              <a:rPr lang="en-US" sz="2400" dirty="0" err="1">
                <a:solidFill>
                  <a:srgbClr val="00B050"/>
                </a:solidFill>
              </a:rPr>
              <a:t>addr</a:t>
            </a:r>
            <a:r>
              <a:rPr lang="en-US" sz="2400" dirty="0">
                <a:solidFill>
                  <a:srgbClr val="00B050"/>
                </a:solidFill>
              </a:rPr>
              <a:t> </a:t>
            </a:r>
            <a:r>
              <a:rPr lang="en-US" sz="2400" dirty="0"/>
              <a:t>field has an address beside it, the Pi has connected to the network.</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180" y="4572000"/>
            <a:ext cx="72580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77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lstStyle/>
          <a:p>
            <a:r>
              <a:rPr lang="en-US" dirty="0"/>
              <a:t>Pi Users</a:t>
            </a:r>
          </a:p>
        </p:txBody>
      </p:sp>
      <p:sp>
        <p:nvSpPr>
          <p:cNvPr id="3" name="Content Placeholder 2"/>
          <p:cNvSpPr>
            <a:spLocks noGrp="1"/>
          </p:cNvSpPr>
          <p:nvPr>
            <p:ph idx="1"/>
          </p:nvPr>
        </p:nvSpPr>
        <p:spPr/>
        <p:txBody>
          <a:bodyPr/>
          <a:lstStyle/>
          <a:p>
            <a:r>
              <a:rPr lang="en-US" dirty="0"/>
              <a:t>User management in </a:t>
            </a:r>
            <a:r>
              <a:rPr lang="en-US" dirty="0" err="1"/>
              <a:t>Raspbian</a:t>
            </a:r>
            <a:r>
              <a:rPr lang="en-US" dirty="0"/>
              <a:t> is done on the command line. The default user is </a:t>
            </a:r>
            <a:r>
              <a:rPr lang="en-US" dirty="0">
                <a:solidFill>
                  <a:srgbClr val="00B050"/>
                </a:solidFill>
              </a:rPr>
              <a:t>pi</a:t>
            </a:r>
            <a:r>
              <a:rPr lang="en-US" dirty="0"/>
              <a:t> with the password </a:t>
            </a:r>
            <a:r>
              <a:rPr lang="en-US" dirty="0">
                <a:solidFill>
                  <a:srgbClr val="00B050"/>
                </a:solidFill>
              </a:rPr>
              <a:t>raspberry</a:t>
            </a:r>
            <a:r>
              <a:rPr lang="en-US" dirty="0"/>
              <a:t>. You can add users and change each user's password.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a:bodyPr>
          <a:lstStyle/>
          <a:p>
            <a:r>
              <a:rPr lang="en-US" b="1" dirty="0"/>
              <a:t>Change your password</a:t>
            </a:r>
            <a:endParaRPr lang="en-US" dirty="0"/>
          </a:p>
        </p:txBody>
      </p:sp>
      <p:sp>
        <p:nvSpPr>
          <p:cNvPr id="3" name="Content Placeholder 2"/>
          <p:cNvSpPr>
            <a:spLocks noGrp="1"/>
          </p:cNvSpPr>
          <p:nvPr>
            <p:ph idx="1"/>
          </p:nvPr>
        </p:nvSpPr>
        <p:spPr/>
        <p:txBody>
          <a:bodyPr>
            <a:normAutofit fontScale="85000" lnSpcReduction="10000"/>
          </a:bodyPr>
          <a:lstStyle/>
          <a:p>
            <a:r>
              <a:rPr lang="en-US" dirty="0"/>
              <a:t>Use </a:t>
            </a:r>
            <a:r>
              <a:rPr lang="en-US" dirty="0" err="1">
                <a:solidFill>
                  <a:srgbClr val="00B0F0"/>
                </a:solidFill>
              </a:rPr>
              <a:t>passwd</a:t>
            </a:r>
            <a:r>
              <a:rPr lang="en-US" dirty="0"/>
              <a:t> – </a:t>
            </a:r>
            <a:r>
              <a:rPr lang="en-US" sz="2800" dirty="0"/>
              <a:t>this command will change your password. </a:t>
            </a:r>
            <a:r>
              <a:rPr lang="en-US" sz="2800" dirty="0">
                <a:solidFill>
                  <a:srgbClr val="FF0000"/>
                </a:solidFill>
              </a:rPr>
              <a:t>CAUTION</a:t>
            </a:r>
            <a:r>
              <a:rPr lang="en-US" sz="2800" dirty="0"/>
              <a:t>, once changed you will need to store it somewhere.</a:t>
            </a:r>
          </a:p>
          <a:p>
            <a:r>
              <a:rPr lang="en-US" dirty="0"/>
              <a:t>Procedure:</a:t>
            </a:r>
          </a:p>
          <a:p>
            <a:pPr lvl="1"/>
            <a:r>
              <a:rPr lang="en-US" dirty="0"/>
              <a:t> Enter </a:t>
            </a:r>
            <a:r>
              <a:rPr lang="en-US" dirty="0" err="1">
                <a:solidFill>
                  <a:srgbClr val="00B0F0"/>
                </a:solidFill>
              </a:rPr>
              <a:t>passwd</a:t>
            </a:r>
            <a:r>
              <a:rPr lang="en-US" dirty="0">
                <a:solidFill>
                  <a:srgbClr val="00B0F0"/>
                </a:solidFill>
              </a:rPr>
              <a:t> </a:t>
            </a:r>
            <a:r>
              <a:rPr lang="en-US" dirty="0"/>
              <a:t>on the command line and hit </a:t>
            </a:r>
            <a:r>
              <a:rPr lang="en-US" dirty="0">
                <a:solidFill>
                  <a:srgbClr val="00B050"/>
                </a:solidFill>
              </a:rPr>
              <a:t>Enter</a:t>
            </a:r>
            <a:r>
              <a:rPr lang="en-US" dirty="0"/>
              <a:t>. </a:t>
            </a:r>
          </a:p>
          <a:p>
            <a:pPr lvl="1"/>
            <a:r>
              <a:rPr lang="en-US" dirty="0"/>
              <a:t>You'll be prompted to enter your current password to authenticate, and then asked for a new password. Hit </a:t>
            </a:r>
            <a:r>
              <a:rPr lang="en-US" dirty="0">
                <a:solidFill>
                  <a:srgbClr val="00B050"/>
                </a:solidFill>
              </a:rPr>
              <a:t>Enter</a:t>
            </a:r>
            <a:r>
              <a:rPr lang="en-US" dirty="0"/>
              <a:t> on completion and you'll be asked to confirm it. </a:t>
            </a:r>
          </a:p>
          <a:p>
            <a:pPr lvl="1"/>
            <a:r>
              <a:rPr lang="en-US" dirty="0"/>
              <a:t>Note that no characters will be displayed while entering your password. Once you've correctly confirmed, you'll be shown a success message (</a:t>
            </a:r>
            <a:r>
              <a:rPr lang="en-US" dirty="0" err="1">
                <a:solidFill>
                  <a:srgbClr val="FF0000"/>
                </a:solidFill>
              </a:rPr>
              <a:t>passwd</a:t>
            </a:r>
            <a:r>
              <a:rPr lang="en-US" dirty="0">
                <a:solidFill>
                  <a:srgbClr val="FF0000"/>
                </a:solidFill>
              </a:rPr>
              <a:t>: password updated successfully</a:t>
            </a:r>
            <a:r>
              <a:rPr lang="en-US" dirty="0"/>
              <a:t>) and the new password will be in effect immediately.</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fontScale="90000"/>
          </a:bodyPr>
          <a:lstStyle/>
          <a:p>
            <a:r>
              <a:rPr lang="en-US" dirty="0" err="1">
                <a:solidFill>
                  <a:schemeClr val="accent1"/>
                </a:solidFill>
              </a:rPr>
              <a:t>sudo</a:t>
            </a:r>
            <a:r>
              <a:rPr lang="en-US" dirty="0"/>
              <a:t> </a:t>
            </a:r>
            <a:br>
              <a:rPr lang="en-US" dirty="0"/>
            </a:br>
            <a:r>
              <a:rPr lang="en-US" dirty="0"/>
              <a:t>(</a:t>
            </a:r>
            <a:r>
              <a:rPr lang="en-US" dirty="0" err="1"/>
              <a:t>superuser</a:t>
            </a:r>
            <a:r>
              <a:rPr lang="en-US" dirty="0"/>
              <a:t> doer)</a:t>
            </a:r>
          </a:p>
        </p:txBody>
      </p:sp>
      <p:sp>
        <p:nvSpPr>
          <p:cNvPr id="3" name="Content Placeholder 2"/>
          <p:cNvSpPr>
            <a:spLocks noGrp="1"/>
          </p:cNvSpPr>
          <p:nvPr>
            <p:ph idx="1"/>
          </p:nvPr>
        </p:nvSpPr>
        <p:spPr/>
        <p:txBody>
          <a:bodyPr>
            <a:normAutofit lnSpcReduction="10000"/>
          </a:bodyPr>
          <a:lstStyle/>
          <a:p>
            <a:r>
              <a:rPr lang="en-US" b="1" dirty="0" err="1">
                <a:solidFill>
                  <a:srgbClr val="00B0F0"/>
                </a:solidFill>
              </a:rPr>
              <a:t>sudo</a:t>
            </a:r>
            <a:r>
              <a:rPr lang="en-US" dirty="0"/>
              <a:t> (/ˈ</a:t>
            </a:r>
            <a:r>
              <a:rPr lang="en-US" dirty="0" err="1"/>
              <a:t>suːdu</a:t>
            </a:r>
            <a:r>
              <a:rPr lang="en-US" dirty="0"/>
              <a:t>ː/ or /ˈ</a:t>
            </a:r>
            <a:r>
              <a:rPr lang="en-US" dirty="0" err="1"/>
              <a:t>suːdoo</a:t>
            </a:r>
            <a:r>
              <a:rPr lang="en-US" dirty="0"/>
              <a:t>/) is a program for Linux computer operating systems that allows users to run programs with the security privileges of another user, including the </a:t>
            </a:r>
            <a:r>
              <a:rPr lang="en-US" dirty="0" err="1"/>
              <a:t>superuser</a:t>
            </a:r>
            <a:r>
              <a:rPr lang="en-US" dirty="0"/>
              <a:t>.</a:t>
            </a:r>
          </a:p>
          <a:p>
            <a:r>
              <a:rPr lang="en-US" dirty="0"/>
              <a:t>The default </a:t>
            </a:r>
            <a:r>
              <a:rPr lang="en-US" dirty="0">
                <a:solidFill>
                  <a:srgbClr val="00B050"/>
                </a:solidFill>
              </a:rPr>
              <a:t>pi</a:t>
            </a:r>
            <a:r>
              <a:rPr lang="en-US" dirty="0"/>
              <a:t> user on </a:t>
            </a:r>
            <a:r>
              <a:rPr lang="en-US" dirty="0" err="1"/>
              <a:t>Raspbian</a:t>
            </a:r>
            <a:r>
              <a:rPr lang="en-US" dirty="0"/>
              <a:t> is a </a:t>
            </a:r>
            <a:r>
              <a:rPr lang="en-US" dirty="0" err="1"/>
              <a:t>sudoer</a:t>
            </a:r>
            <a:r>
              <a:rPr lang="en-US" dirty="0"/>
              <a:t>. This gives the ability to run commands as </a:t>
            </a:r>
            <a:r>
              <a:rPr lang="en-US" dirty="0">
                <a:solidFill>
                  <a:srgbClr val="00B050"/>
                </a:solidFill>
              </a:rPr>
              <a:t>root</a:t>
            </a:r>
            <a:r>
              <a:rPr lang="en-US" dirty="0"/>
              <a:t> when preceded by </a:t>
            </a:r>
            <a:r>
              <a:rPr lang="en-US" dirty="0" err="1"/>
              <a:t>sudo</a:t>
            </a:r>
            <a:r>
              <a:rPr lang="en-US" dirty="0"/>
              <a:t>, and to </a:t>
            </a:r>
            <a:r>
              <a:rPr lang="en-US" u="sng" dirty="0"/>
              <a:t>switch to the root user with </a:t>
            </a:r>
            <a:r>
              <a:rPr lang="en-US" u="sng" dirty="0" err="1"/>
              <a:t>sudo</a:t>
            </a:r>
            <a:r>
              <a:rPr lang="en-US" u="sng" dirty="0"/>
              <a:t> </a:t>
            </a:r>
            <a:r>
              <a:rPr lang="en-US" u="sng" dirty="0" err="1"/>
              <a:t>su</a:t>
            </a:r>
            <a:r>
              <a:rPr lang="en-US" u="sng" dirty="0"/>
              <a:t>.</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a:normAutofit fontScale="90000"/>
          </a:bodyPr>
          <a:lstStyle/>
          <a:p>
            <a:r>
              <a:rPr lang="en-US" dirty="0"/>
              <a:t>Giving </a:t>
            </a:r>
            <a:r>
              <a:rPr lang="en-US" dirty="0" err="1"/>
              <a:t>su</a:t>
            </a:r>
            <a:r>
              <a:rPr lang="en-US" dirty="0"/>
              <a:t> privileges to regular users</a:t>
            </a:r>
          </a:p>
        </p:txBody>
      </p:sp>
      <p:sp>
        <p:nvSpPr>
          <p:cNvPr id="3" name="Content Placeholder 2"/>
          <p:cNvSpPr>
            <a:spLocks noGrp="1"/>
          </p:cNvSpPr>
          <p:nvPr>
            <p:ph idx="1"/>
          </p:nvPr>
        </p:nvSpPr>
        <p:spPr/>
        <p:txBody>
          <a:bodyPr>
            <a:normAutofit lnSpcReduction="10000"/>
          </a:bodyPr>
          <a:lstStyle/>
          <a:p>
            <a:r>
              <a:rPr lang="en-US" dirty="0"/>
              <a:t>To change a normal user into a </a:t>
            </a:r>
            <a:r>
              <a:rPr lang="en-US" dirty="0" err="1"/>
              <a:t>sudoer</a:t>
            </a:r>
            <a:r>
              <a:rPr lang="en-US" dirty="0"/>
              <a:t>. This procedure can only be completed by an existing super user. The following procedure must be used:</a:t>
            </a:r>
          </a:p>
          <a:p>
            <a:pPr lvl="1"/>
            <a:r>
              <a:rPr lang="en-US" dirty="0"/>
              <a:t>type </a:t>
            </a:r>
            <a:r>
              <a:rPr lang="en-US" dirty="0" err="1">
                <a:solidFill>
                  <a:srgbClr val="00B0F0"/>
                </a:solidFill>
              </a:rPr>
              <a:t>sudo</a:t>
            </a:r>
            <a:r>
              <a:rPr lang="en-US" dirty="0">
                <a:solidFill>
                  <a:srgbClr val="00B0F0"/>
                </a:solidFill>
              </a:rPr>
              <a:t> </a:t>
            </a:r>
            <a:r>
              <a:rPr lang="en-US" dirty="0" err="1">
                <a:solidFill>
                  <a:srgbClr val="00B0F0"/>
                </a:solidFill>
              </a:rPr>
              <a:t>visudo</a:t>
            </a:r>
            <a:r>
              <a:rPr lang="en-US" dirty="0">
                <a:solidFill>
                  <a:srgbClr val="00B0F0"/>
                </a:solidFill>
              </a:rPr>
              <a:t>  </a:t>
            </a:r>
            <a:r>
              <a:rPr lang="en-US" dirty="0"/>
              <a:t>and find the line root ALL=(ALL:ALL) ALL, found under the commented header '# User privilege specification'. Copy this line and switch from root to the username. To allow </a:t>
            </a:r>
            <a:r>
              <a:rPr lang="en-US" dirty="0" err="1"/>
              <a:t>passwordless</a:t>
            </a:r>
            <a:r>
              <a:rPr lang="en-US" dirty="0"/>
              <a:t> root access, change to NOPASSWD: ALL</a:t>
            </a:r>
          </a:p>
          <a:p>
            <a:pPr lvl="1"/>
            <a:endParaRPr lang="en-US" dirty="0">
              <a:solidFill>
                <a:srgbClr val="00B0F0"/>
              </a:solidFill>
            </a:endParaRPr>
          </a:p>
          <a:p>
            <a:pPr lvl="1"/>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680380" cy="763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30857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lstStyle/>
          <a:p>
            <a:r>
              <a:rPr lang="en-US" dirty="0"/>
              <a:t>Hardware</a:t>
            </a:r>
          </a:p>
        </p:txBody>
      </p:sp>
      <p:sp>
        <p:nvSpPr>
          <p:cNvPr id="3" name="Content Placeholder 2"/>
          <p:cNvSpPr>
            <a:spLocks noGrp="1"/>
          </p:cNvSpPr>
          <p:nvPr>
            <p:ph idx="1"/>
          </p:nvPr>
        </p:nvSpPr>
        <p:spPr>
          <a:xfrm>
            <a:off x="457200" y="1447800"/>
            <a:ext cx="8229600" cy="4800600"/>
          </a:xfrm>
        </p:spPr>
        <p:txBody>
          <a:bodyPr>
            <a:normAutofit fontScale="85000" lnSpcReduction="20000"/>
          </a:bodyPr>
          <a:lstStyle/>
          <a:p>
            <a:pPr marL="0" indent="0">
              <a:buNone/>
            </a:pPr>
            <a:r>
              <a:rPr lang="en-US" b="1" dirty="0"/>
              <a:t>Memory</a:t>
            </a:r>
            <a:r>
              <a:rPr lang="en-US" dirty="0"/>
              <a:t>: 1 GB SDRAM (shared with GPU)</a:t>
            </a:r>
          </a:p>
          <a:p>
            <a:pPr marL="0" indent="0">
              <a:buNone/>
            </a:pPr>
            <a:r>
              <a:rPr lang="en-US" b="1" dirty="0"/>
              <a:t>USB 2.0 ports</a:t>
            </a:r>
            <a:r>
              <a:rPr lang="en-US" dirty="0"/>
              <a:t>: (4)</a:t>
            </a:r>
          </a:p>
          <a:p>
            <a:pPr marL="0" indent="0">
              <a:buNone/>
            </a:pPr>
            <a:r>
              <a:rPr lang="en-US" b="1" dirty="0"/>
              <a:t>Video input</a:t>
            </a:r>
            <a:r>
              <a:rPr lang="en-US" dirty="0"/>
              <a:t>: </a:t>
            </a:r>
            <a:r>
              <a:rPr lang="it-IT" dirty="0"/>
              <a:t>15-pin MIPI camera interface (CSI) connector</a:t>
            </a:r>
            <a:endParaRPr lang="en-US" dirty="0"/>
          </a:p>
          <a:p>
            <a:pPr marL="0" indent="0">
              <a:buNone/>
            </a:pPr>
            <a:r>
              <a:rPr lang="en-US" b="1" dirty="0"/>
              <a:t>Video outputs</a:t>
            </a:r>
            <a:r>
              <a:rPr lang="en-US" dirty="0"/>
              <a:t>: HDMI (rev 1.3 &amp; 1.4), 14 HDMI resolutions from 640×350 to 1920×1200 </a:t>
            </a:r>
          </a:p>
          <a:p>
            <a:pPr marL="0" indent="0">
              <a:buNone/>
            </a:pPr>
            <a:r>
              <a:rPr lang="en-US" b="1" dirty="0"/>
              <a:t>On-board storage</a:t>
            </a:r>
            <a:r>
              <a:rPr lang="en-US" dirty="0"/>
              <a:t>: Micro SD slot</a:t>
            </a:r>
          </a:p>
          <a:p>
            <a:pPr marL="0" indent="0">
              <a:buNone/>
            </a:pPr>
            <a:r>
              <a:rPr lang="en-US" b="1" dirty="0"/>
              <a:t>On-board wireless: </a:t>
            </a:r>
            <a:r>
              <a:rPr lang="en-US" dirty="0"/>
              <a:t> 2.4GHz and 5GHz IEEE 802.11.b/g/n/ac wireless LAN, Bluetooth 4.2, BLE</a:t>
            </a:r>
          </a:p>
          <a:p>
            <a:pPr marL="0" indent="0">
              <a:buNone/>
            </a:pPr>
            <a:r>
              <a:rPr lang="en-US" b="1" dirty="0"/>
              <a:t>LAN:</a:t>
            </a:r>
            <a:r>
              <a:rPr lang="en-US" dirty="0"/>
              <a:t> Gigabit Ethernet over USB 2.0 (maximum throughput 300 Mbps)</a:t>
            </a:r>
            <a:endParaRPr lang="en-US" b="1" dirty="0"/>
          </a:p>
          <a:p>
            <a:pPr marL="0" indent="0">
              <a:buNone/>
            </a:pPr>
            <a:r>
              <a:rPr lang="en-US" b="1" dirty="0"/>
              <a:t>Power</a:t>
            </a:r>
            <a:r>
              <a:rPr lang="en-US" dirty="0"/>
              <a:t>: 5V/2.5A DC power input</a:t>
            </a:r>
          </a:p>
          <a:p>
            <a:pPr marL="0" indent="0">
              <a:buNone/>
            </a:pPr>
            <a:endParaRPr lang="en-US" b="1"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1168174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a:bodyPr>
          <a:lstStyle/>
          <a:p>
            <a:r>
              <a:rPr lang="en-US" b="1" dirty="0"/>
              <a:t>Creating a new user</a:t>
            </a:r>
            <a:endParaRPr lang="en-US" dirty="0"/>
          </a:p>
        </p:txBody>
      </p:sp>
      <p:sp>
        <p:nvSpPr>
          <p:cNvPr id="3" name="Content Placeholder 2"/>
          <p:cNvSpPr>
            <a:spLocks noGrp="1"/>
          </p:cNvSpPr>
          <p:nvPr>
            <p:ph idx="1"/>
          </p:nvPr>
        </p:nvSpPr>
        <p:spPr/>
        <p:txBody>
          <a:bodyPr/>
          <a:lstStyle/>
          <a:p>
            <a:r>
              <a:rPr lang="en-US" dirty="0"/>
              <a:t>You can create additional users on your </a:t>
            </a:r>
            <a:r>
              <a:rPr lang="en-US" dirty="0" err="1"/>
              <a:t>Raspbian</a:t>
            </a:r>
            <a:r>
              <a:rPr lang="en-US" dirty="0"/>
              <a:t> installation with the </a:t>
            </a:r>
            <a:r>
              <a:rPr lang="en-US" dirty="0" err="1">
                <a:solidFill>
                  <a:schemeClr val="accent1"/>
                </a:solidFill>
              </a:rPr>
              <a:t>adduser</a:t>
            </a:r>
            <a:r>
              <a:rPr lang="en-US" dirty="0"/>
              <a:t> command.</a:t>
            </a:r>
          </a:p>
          <a:p>
            <a:r>
              <a:rPr lang="en-US" dirty="0"/>
              <a:t>Procedure –</a:t>
            </a:r>
          </a:p>
          <a:p>
            <a:pPr marL="457200" lvl="1" indent="0">
              <a:buNone/>
            </a:pPr>
            <a:r>
              <a:rPr lang="en-US" dirty="0"/>
              <a:t>Enter </a:t>
            </a:r>
            <a:r>
              <a:rPr lang="en-US" dirty="0" err="1">
                <a:solidFill>
                  <a:schemeClr val="accent1"/>
                </a:solidFill>
              </a:rPr>
              <a:t>sudo</a:t>
            </a:r>
            <a:r>
              <a:rPr lang="en-US" dirty="0">
                <a:solidFill>
                  <a:schemeClr val="accent1"/>
                </a:solidFill>
              </a:rPr>
              <a:t> </a:t>
            </a:r>
            <a:r>
              <a:rPr lang="en-US" dirty="0" err="1">
                <a:solidFill>
                  <a:schemeClr val="accent1"/>
                </a:solidFill>
              </a:rPr>
              <a:t>adduser</a:t>
            </a:r>
            <a:r>
              <a:rPr lang="en-US" dirty="0">
                <a:solidFill>
                  <a:schemeClr val="accent1"/>
                </a:solidFill>
              </a:rPr>
              <a:t> </a:t>
            </a:r>
            <a:r>
              <a:rPr lang="en-US" dirty="0">
                <a:solidFill>
                  <a:srgbClr val="00B050"/>
                </a:solidFill>
              </a:rPr>
              <a:t>bob</a:t>
            </a:r>
            <a:r>
              <a:rPr lang="en-US" dirty="0"/>
              <a:t> and you'll be prompted for a password for the new user bob. Leave blank for no password.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1673595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fontScale="90000"/>
          </a:bodyPr>
          <a:lstStyle/>
          <a:p>
            <a:r>
              <a:rPr lang="en-US" dirty="0"/>
              <a:t>What happens when a new user is added?</a:t>
            </a:r>
          </a:p>
        </p:txBody>
      </p:sp>
      <p:sp>
        <p:nvSpPr>
          <p:cNvPr id="3" name="Content Placeholder 2"/>
          <p:cNvSpPr>
            <a:spLocks noGrp="1"/>
          </p:cNvSpPr>
          <p:nvPr>
            <p:ph idx="1"/>
          </p:nvPr>
        </p:nvSpPr>
        <p:spPr/>
        <p:txBody>
          <a:bodyPr/>
          <a:lstStyle/>
          <a:p>
            <a:r>
              <a:rPr lang="en-US" dirty="0"/>
              <a:t>Creation of home directory</a:t>
            </a:r>
          </a:p>
          <a:p>
            <a:r>
              <a:rPr lang="en-US" dirty="0"/>
              <a:t>Creation of a default user profile is created. The default user profile will be copied from the contents of </a:t>
            </a:r>
            <a:r>
              <a:rPr lang="en-US" dirty="0">
                <a:solidFill>
                  <a:srgbClr val="00B050"/>
                </a:solidFill>
              </a:rPr>
              <a:t>/</a:t>
            </a:r>
            <a:r>
              <a:rPr lang="en-US" dirty="0" err="1">
                <a:solidFill>
                  <a:srgbClr val="00B050"/>
                </a:solidFill>
              </a:rPr>
              <a:t>etc</a:t>
            </a:r>
            <a:r>
              <a:rPr lang="en-US" dirty="0">
                <a:solidFill>
                  <a:srgbClr val="00B050"/>
                </a:solidFill>
              </a:rPr>
              <a:t>/</a:t>
            </a:r>
            <a:r>
              <a:rPr lang="en-US" dirty="0" err="1">
                <a:solidFill>
                  <a:srgbClr val="00B050"/>
                </a:solidFill>
              </a:rPr>
              <a:t>skel</a:t>
            </a:r>
            <a:r>
              <a:rPr lang="en-US" dirty="0">
                <a:solidFill>
                  <a:srgbClr val="00B050"/>
                </a:solidFill>
              </a:rPr>
              <a:t>/ </a:t>
            </a:r>
            <a:r>
              <a:rPr lang="en-US" dirty="0"/>
              <a:t>will be copied to the new user's home folder. You can add or modify </a:t>
            </a:r>
            <a:r>
              <a:rPr lang="en-US" dirty="0" err="1"/>
              <a:t>dotfiles</a:t>
            </a:r>
            <a:r>
              <a:rPr lang="en-US" dirty="0"/>
              <a:t> such as the </a:t>
            </a:r>
            <a:r>
              <a:rPr lang="en-US" dirty="0">
                <a:solidFill>
                  <a:srgbClr val="00B050"/>
                </a:solidFill>
              </a:rPr>
              <a:t>.</a:t>
            </a:r>
            <a:r>
              <a:rPr lang="en-US" dirty="0" err="1">
                <a:solidFill>
                  <a:srgbClr val="00B050"/>
                </a:solidFill>
              </a:rPr>
              <a:t>bashrc</a:t>
            </a:r>
            <a:r>
              <a:rPr lang="en-US" dirty="0">
                <a:solidFill>
                  <a:srgbClr val="00B050"/>
                </a:solidFill>
              </a:rPr>
              <a:t> </a:t>
            </a:r>
            <a:r>
              <a:rPr lang="en-US" dirty="0"/>
              <a:t>in </a:t>
            </a:r>
            <a:r>
              <a:rPr lang="en-US" dirty="0">
                <a:solidFill>
                  <a:srgbClr val="00B050"/>
                </a:solidFill>
              </a:rPr>
              <a:t>/</a:t>
            </a:r>
            <a:r>
              <a:rPr lang="en-US" dirty="0" err="1">
                <a:solidFill>
                  <a:srgbClr val="00B050"/>
                </a:solidFill>
              </a:rPr>
              <a:t>etc</a:t>
            </a:r>
            <a:r>
              <a:rPr lang="en-US" dirty="0">
                <a:solidFill>
                  <a:srgbClr val="00B050"/>
                </a:solidFill>
              </a:rPr>
              <a:t>/</a:t>
            </a:r>
            <a:r>
              <a:rPr lang="en-US" dirty="0" err="1">
                <a:solidFill>
                  <a:srgbClr val="00B050"/>
                </a:solidFill>
              </a:rPr>
              <a:t>skel</a:t>
            </a:r>
            <a:r>
              <a:rPr lang="en-US" dirty="0">
                <a:solidFill>
                  <a:srgbClr val="00B050"/>
                </a:solidFill>
              </a:rPr>
              <a:t>/ </a:t>
            </a:r>
            <a:r>
              <a:rPr lang="en-US" dirty="0"/>
              <a:t>to your taste and this version will be applied to new users created.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1673595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User Profiles</a:t>
            </a:r>
          </a:p>
        </p:txBody>
      </p:sp>
      <p:sp>
        <p:nvSpPr>
          <p:cNvPr id="3" name="Content Placeholder 2"/>
          <p:cNvSpPr>
            <a:spLocks noGrp="1"/>
          </p:cNvSpPr>
          <p:nvPr>
            <p:ph idx="1"/>
          </p:nvPr>
        </p:nvSpPr>
        <p:spPr/>
        <p:txBody>
          <a:bodyPr/>
          <a:lstStyle/>
          <a:p>
            <a:r>
              <a:rPr lang="en-US" dirty="0"/>
              <a:t>A normal user profile is described through the following hidden files.</a:t>
            </a:r>
          </a:p>
          <a:p>
            <a:pPr lvl="1"/>
            <a:r>
              <a:rPr lang="en-US" dirty="0"/>
              <a:t>.</a:t>
            </a:r>
            <a:r>
              <a:rPr lang="en-US" dirty="0" err="1"/>
              <a:t>bashrc</a:t>
            </a:r>
            <a:endParaRPr lang="en-US" dirty="0"/>
          </a:p>
          <a:p>
            <a:pPr lvl="1"/>
            <a:r>
              <a:rPr lang="en-US" dirty="0"/>
              <a:t>.</a:t>
            </a:r>
            <a:r>
              <a:rPr lang="en-US" dirty="0" err="1"/>
              <a:t>bashlogout</a:t>
            </a:r>
            <a:endParaRPr lang="en-US" dirty="0"/>
          </a:p>
          <a:p>
            <a:pPr lvl="1"/>
            <a:r>
              <a:rPr lang="en-US" dirty="0"/>
              <a:t>.profile</a:t>
            </a:r>
          </a:p>
          <a:p>
            <a:pPr lvl="1"/>
            <a:r>
              <a:rPr lang="en-US" dirty="0" err="1"/>
              <a:t>pistore.desktop</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1860512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There’s no place like /home</a:t>
            </a:r>
          </a:p>
        </p:txBody>
      </p:sp>
      <p:sp>
        <p:nvSpPr>
          <p:cNvPr id="3" name="Content Placeholder 2"/>
          <p:cNvSpPr>
            <a:spLocks noGrp="1"/>
          </p:cNvSpPr>
          <p:nvPr>
            <p:ph idx="1"/>
          </p:nvPr>
        </p:nvSpPr>
        <p:spPr/>
        <p:txBody>
          <a:bodyPr/>
          <a:lstStyle/>
          <a:p>
            <a:r>
              <a:rPr lang="en-US" dirty="0"/>
              <a:t>In the Linux/Unix operating system world, the common default user directory is placed under the home directory.</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1673595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Directory System</a:t>
            </a:r>
          </a:p>
        </p:txBody>
      </p:sp>
      <p:sp>
        <p:nvSpPr>
          <p:cNvPr id="3" name="Content Placeholder 2"/>
          <p:cNvSpPr>
            <a:spLocks noGrp="1"/>
          </p:cNvSpPr>
          <p:nvPr>
            <p:ph idx="1"/>
          </p:nvPr>
        </p:nvSpPr>
        <p:spPr>
          <a:xfrm>
            <a:off x="457200" y="1600201"/>
            <a:ext cx="8229600" cy="1143000"/>
          </a:xfrm>
        </p:spPr>
        <p:txBody>
          <a:bodyPr/>
          <a:lstStyle/>
          <a:p>
            <a:r>
              <a:rPr lang="en-US" dirty="0"/>
              <a:t>File system is based on the concept of a “rooted” tree.</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
        <p:nvSpPr>
          <p:cNvPr id="5" name="Oval 4"/>
          <p:cNvSpPr/>
          <p:nvPr/>
        </p:nvSpPr>
        <p:spPr>
          <a:xfrm>
            <a:off x="4114800" y="3124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14800" y="39624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34145" y="39624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57800" y="39624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5" idx="4"/>
            <a:endCxn id="6" idx="0"/>
          </p:cNvCxnSpPr>
          <p:nvPr/>
        </p:nvCxnSpPr>
        <p:spPr>
          <a:xfrm>
            <a:off x="4343400" y="3505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3"/>
            <a:endCxn id="7" idx="0"/>
          </p:cNvCxnSpPr>
          <p:nvPr/>
        </p:nvCxnSpPr>
        <p:spPr>
          <a:xfrm flipH="1">
            <a:off x="3262745" y="3449404"/>
            <a:ext cx="919010" cy="512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5"/>
            <a:endCxn id="8" idx="0"/>
          </p:cNvCxnSpPr>
          <p:nvPr/>
        </p:nvCxnSpPr>
        <p:spPr>
          <a:xfrm>
            <a:off x="4505045" y="3449404"/>
            <a:ext cx="981355" cy="512996"/>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140527" y="47625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767122" y="47625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56709" y="47625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96000" y="47625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7" idx="2"/>
            <a:endCxn id="19" idx="0"/>
          </p:cNvCxnSpPr>
          <p:nvPr/>
        </p:nvCxnSpPr>
        <p:spPr>
          <a:xfrm flipH="1">
            <a:off x="2369127" y="4152900"/>
            <a:ext cx="665018"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3"/>
            <a:endCxn id="21" idx="0"/>
          </p:cNvCxnSpPr>
          <p:nvPr/>
        </p:nvCxnSpPr>
        <p:spPr>
          <a:xfrm flipH="1">
            <a:off x="3685309" y="4287604"/>
            <a:ext cx="496446" cy="474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5"/>
            <a:endCxn id="20" idx="0"/>
          </p:cNvCxnSpPr>
          <p:nvPr/>
        </p:nvCxnSpPr>
        <p:spPr>
          <a:xfrm>
            <a:off x="4505045" y="4287604"/>
            <a:ext cx="490677" cy="474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 idx="5"/>
            <a:endCxn id="22" idx="0"/>
          </p:cNvCxnSpPr>
          <p:nvPr/>
        </p:nvCxnSpPr>
        <p:spPr>
          <a:xfrm>
            <a:off x="5648045" y="4287604"/>
            <a:ext cx="676555" cy="474896"/>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32055" y="3045436"/>
            <a:ext cx="327334"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1673595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fontScale="90000"/>
          </a:bodyPr>
          <a:lstStyle/>
          <a:p>
            <a:r>
              <a:rPr lang="en-US" dirty="0"/>
              <a:t>Part of the Raspberry File System</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680" y="1428750"/>
            <a:ext cx="504392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74618"/>
            <a:ext cx="474345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595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Deleting a user</a:t>
            </a:r>
          </a:p>
        </p:txBody>
      </p:sp>
      <p:sp>
        <p:nvSpPr>
          <p:cNvPr id="3" name="Content Placeholder 2"/>
          <p:cNvSpPr>
            <a:spLocks noGrp="1"/>
          </p:cNvSpPr>
          <p:nvPr>
            <p:ph idx="1"/>
          </p:nvPr>
        </p:nvSpPr>
        <p:spPr/>
        <p:txBody>
          <a:bodyPr/>
          <a:lstStyle/>
          <a:p>
            <a:r>
              <a:rPr lang="en-US" dirty="0"/>
              <a:t>You can delete a user on your system with the command </a:t>
            </a:r>
            <a:r>
              <a:rPr lang="en-US" dirty="0" err="1">
                <a:solidFill>
                  <a:srgbClr val="00B0F0"/>
                </a:solidFill>
              </a:rPr>
              <a:t>userdel</a:t>
            </a:r>
            <a:r>
              <a:rPr lang="en-US" dirty="0"/>
              <a:t>. Apply the </a:t>
            </a:r>
            <a:r>
              <a:rPr lang="en-US" dirty="0">
                <a:solidFill>
                  <a:srgbClr val="00B0F0"/>
                </a:solidFill>
              </a:rPr>
              <a:t>-r</a:t>
            </a:r>
            <a:r>
              <a:rPr lang="en-US" dirty="0"/>
              <a:t> flag to remove their home folder too:</a:t>
            </a:r>
          </a:p>
          <a:p>
            <a:r>
              <a:rPr lang="en-US" dirty="0" err="1">
                <a:solidFill>
                  <a:srgbClr val="00B0F0"/>
                </a:solidFill>
              </a:rPr>
              <a:t>sudo</a:t>
            </a:r>
            <a:r>
              <a:rPr lang="en-US" dirty="0">
                <a:solidFill>
                  <a:srgbClr val="00B0F0"/>
                </a:solidFill>
              </a:rPr>
              <a:t> </a:t>
            </a:r>
            <a:r>
              <a:rPr lang="en-US" dirty="0" err="1">
                <a:solidFill>
                  <a:srgbClr val="00B0F0"/>
                </a:solidFill>
              </a:rPr>
              <a:t>userdel</a:t>
            </a:r>
            <a:r>
              <a:rPr lang="en-US" dirty="0">
                <a:solidFill>
                  <a:srgbClr val="00B0F0"/>
                </a:solidFill>
              </a:rPr>
              <a:t> -r</a:t>
            </a:r>
            <a:r>
              <a:rPr lang="en-US" dirty="0"/>
              <a:t> </a:t>
            </a:r>
            <a:r>
              <a:rPr lang="en-US" dirty="0">
                <a:solidFill>
                  <a:srgbClr val="00B050"/>
                </a:solidFill>
              </a:rPr>
              <a:t>bob</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1673595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Common File System</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219199"/>
            <a:ext cx="5553307"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595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Files</a:t>
            </a:r>
          </a:p>
        </p:txBody>
      </p:sp>
      <p:sp>
        <p:nvSpPr>
          <p:cNvPr id="3" name="Content Placeholder 2"/>
          <p:cNvSpPr>
            <a:spLocks noGrp="1"/>
          </p:cNvSpPr>
          <p:nvPr>
            <p:ph idx="1"/>
          </p:nvPr>
        </p:nvSpPr>
        <p:spPr/>
        <p:txBody>
          <a:bodyPr/>
          <a:lstStyle/>
          <a:p>
            <a:r>
              <a:rPr lang="en-US" dirty="0"/>
              <a:t>Most common commands for manipulating files:</a:t>
            </a:r>
          </a:p>
          <a:p>
            <a:pPr lvl="1"/>
            <a:r>
              <a:rPr lang="en-US" dirty="0" err="1"/>
              <a:t>cp</a:t>
            </a:r>
            <a:r>
              <a:rPr lang="en-US" dirty="0"/>
              <a:t>  ( copy )</a:t>
            </a:r>
          </a:p>
          <a:p>
            <a:pPr lvl="1"/>
            <a:r>
              <a:rPr lang="en-US" dirty="0"/>
              <a:t>mv ( move )</a:t>
            </a:r>
          </a:p>
          <a:p>
            <a:pPr lvl="1"/>
            <a:r>
              <a:rPr lang="en-US" dirty="0" err="1"/>
              <a:t>rm</a:t>
            </a:r>
            <a:r>
              <a:rPr lang="en-US" dirty="0"/>
              <a:t> ( remove )</a:t>
            </a:r>
          </a:p>
          <a:p>
            <a:pPr lvl="1"/>
            <a:r>
              <a:rPr lang="en-US" dirty="0" err="1"/>
              <a:t>chown</a:t>
            </a:r>
            <a:r>
              <a:rPr lang="en-US" dirty="0"/>
              <a:t> ( change ownership ) </a:t>
            </a:r>
          </a:p>
          <a:p>
            <a:pPr lvl="1"/>
            <a:r>
              <a:rPr lang="en-US" dirty="0" err="1"/>
              <a:t>mkdir</a:t>
            </a:r>
            <a:r>
              <a:rPr lang="en-US" dirty="0"/>
              <a:t> ( make directory )</a:t>
            </a:r>
          </a:p>
          <a:p>
            <a:pPr lvl="1"/>
            <a:r>
              <a:rPr lang="en-US" dirty="0"/>
              <a:t>touch ( create empty file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1673595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err="1"/>
              <a:t>cp</a:t>
            </a:r>
            <a:r>
              <a:rPr lang="en-US" dirty="0"/>
              <a:t> (copy)</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24013"/>
            <a:ext cx="8534400" cy="462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59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Your Kit</a:t>
            </a:r>
          </a:p>
        </p:txBody>
      </p:sp>
      <p:sp>
        <p:nvSpPr>
          <p:cNvPr id="3" name="Content Placeholder 2"/>
          <p:cNvSpPr>
            <a:spLocks noGrp="1"/>
          </p:cNvSpPr>
          <p:nvPr>
            <p:ph idx="1"/>
          </p:nvPr>
        </p:nvSpPr>
        <p:spPr/>
        <p:txBody>
          <a:bodyPr>
            <a:normAutofit fontScale="85000" lnSpcReduction="10000"/>
          </a:bodyPr>
          <a:lstStyle/>
          <a:p>
            <a:r>
              <a:rPr lang="en-US" b="1" dirty="0"/>
              <a:t>Kit Includes:</a:t>
            </a:r>
            <a:r>
              <a:rPr lang="en-US" dirty="0"/>
              <a:t> </a:t>
            </a:r>
            <a:br>
              <a:rPr lang="en-US" dirty="0"/>
            </a:br>
            <a:r>
              <a:rPr lang="en-US" dirty="0"/>
              <a:t>- </a:t>
            </a:r>
            <a:r>
              <a:rPr lang="en-US" sz="2800" dirty="0"/>
              <a:t>New Raspberry Pi 3 B+ (RPi2) Quad-Core 1.2GHz 1GB RAM</a:t>
            </a:r>
          </a:p>
          <a:p>
            <a:pPr lvl="1"/>
            <a:r>
              <a:rPr lang="en-US" dirty="0"/>
              <a:t>On-board </a:t>
            </a:r>
            <a:r>
              <a:rPr lang="en-US" dirty="0" err="1"/>
              <a:t>WiFi</a:t>
            </a:r>
            <a:r>
              <a:rPr lang="en-US" dirty="0"/>
              <a:t> and Bluetooth Connectivity</a:t>
            </a:r>
          </a:p>
          <a:p>
            <a:pPr lvl="1"/>
            <a:r>
              <a:rPr lang="en-US" dirty="0"/>
              <a:t>32 GB Micro SD Card (Class 10) - Raspberry Pi Recommended Micro SD Card pre-loaded with NOOBS, USB </a:t>
            </a:r>
            <a:r>
              <a:rPr lang="en-US" dirty="0" err="1"/>
              <a:t>MicroSD</a:t>
            </a:r>
            <a:r>
              <a:rPr lang="en-US" dirty="0"/>
              <a:t> Card Reader</a:t>
            </a:r>
          </a:p>
          <a:p>
            <a:pPr lvl="1"/>
            <a:r>
              <a:rPr lang="en-US" dirty="0" err="1"/>
              <a:t>CanaKit</a:t>
            </a:r>
            <a:r>
              <a:rPr lang="en-US" dirty="0"/>
              <a:t> 2.5A USB Power Supply with Micro USB Cable and Noise Filter - Specially designed for the Raspberry Pi 3 (UL Listed) </a:t>
            </a:r>
          </a:p>
          <a:p>
            <a:pPr lvl="1"/>
            <a:r>
              <a:rPr lang="en-US" dirty="0"/>
              <a:t>High Quality Raspberry Pi 3 Case, Premium Quality HDMI Cable, 2 x Heat Sinks, GPIO Quick Reference Card, </a:t>
            </a:r>
            <a:r>
              <a:rPr lang="en-US" dirty="0" err="1"/>
              <a:t>CanaKit</a:t>
            </a:r>
            <a:r>
              <a:rPr lang="en-US" dirty="0"/>
              <a:t> Full Color Quick-Start Guide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1673595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Wildcards</a:t>
            </a:r>
          </a:p>
        </p:txBody>
      </p:sp>
      <p:sp>
        <p:nvSpPr>
          <p:cNvPr id="3" name="Content Placeholder 2"/>
          <p:cNvSpPr>
            <a:spLocks noGrp="1"/>
          </p:cNvSpPr>
          <p:nvPr>
            <p:ph idx="1"/>
          </p:nvPr>
        </p:nvSpPr>
        <p:spPr>
          <a:xfrm>
            <a:off x="457200" y="1600201"/>
            <a:ext cx="8229600" cy="762000"/>
          </a:xfrm>
        </p:spPr>
        <p:txBody>
          <a:bodyPr>
            <a:normAutofit fontScale="85000" lnSpcReduction="20000"/>
          </a:bodyPr>
          <a:lstStyle/>
          <a:p>
            <a:pPr marL="0" indent="0">
              <a:buNone/>
            </a:pPr>
            <a:r>
              <a:rPr lang="en-US" dirty="0"/>
              <a:t>Wildcards allow you to select filenames based on patterns of characters.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04" y="2362200"/>
            <a:ext cx="842529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595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8656"/>
            <a:ext cx="8553450" cy="559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336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mv (move)</a:t>
            </a:r>
          </a:p>
        </p:txBody>
      </p:sp>
      <p:sp>
        <p:nvSpPr>
          <p:cNvPr id="3" name="Content Placeholder 2"/>
          <p:cNvSpPr>
            <a:spLocks noGrp="1"/>
          </p:cNvSpPr>
          <p:nvPr>
            <p:ph idx="1"/>
          </p:nvPr>
        </p:nvSpPr>
        <p:spPr/>
        <p:txBody>
          <a:bodyPr>
            <a:normAutofit lnSpcReduction="10000"/>
          </a:bodyPr>
          <a:lstStyle/>
          <a:p>
            <a:r>
              <a:rPr lang="en-US" sz="2800" dirty="0"/>
              <a:t>The mv command performs two different functions depending on how it is used. It will either move one or more files to a different directory, or it will rename a file or directory. To rename a file, it is used like this:</a:t>
            </a:r>
          </a:p>
          <a:p>
            <a:r>
              <a:rPr lang="en-US" sz="2800" dirty="0"/>
              <a:t>[</a:t>
            </a:r>
            <a:r>
              <a:rPr lang="en-US" sz="2800" dirty="0" err="1"/>
              <a:t>carr</a:t>
            </a:r>
            <a:r>
              <a:rPr lang="en-US" sz="2800" dirty="0"/>
              <a:t>@... ~]$ mv </a:t>
            </a:r>
            <a:r>
              <a:rPr lang="en-US" sz="2800" i="1" dirty="0"/>
              <a:t>file1 file2</a:t>
            </a:r>
          </a:p>
          <a:p>
            <a:pPr marL="0" indent="0">
              <a:buNone/>
            </a:pPr>
            <a:r>
              <a:rPr lang="en-US" sz="2800" i="1" dirty="0"/>
              <a:t>	</a:t>
            </a:r>
            <a:r>
              <a:rPr lang="en-US" sz="2800" dirty="0"/>
              <a:t>If </a:t>
            </a:r>
            <a:r>
              <a:rPr lang="en-US" sz="2800" i="1" dirty="0"/>
              <a:t>file2</a:t>
            </a:r>
            <a:r>
              <a:rPr lang="en-US" sz="2800" dirty="0"/>
              <a:t> does not exist, then </a:t>
            </a:r>
            <a:r>
              <a:rPr lang="en-US" sz="2800" i="1" dirty="0"/>
              <a:t>file1</a:t>
            </a:r>
            <a:r>
              <a:rPr lang="en-US" sz="2800" dirty="0"/>
              <a:t> is renamed 	</a:t>
            </a:r>
            <a:r>
              <a:rPr lang="en-US" sz="2800" i="1" dirty="0"/>
              <a:t>file2</a:t>
            </a:r>
            <a:r>
              <a:rPr lang="en-US" sz="2800" dirty="0"/>
              <a:t>. 	If </a:t>
            </a:r>
            <a:r>
              <a:rPr lang="en-US" sz="2800" i="1" dirty="0"/>
              <a:t>file2</a:t>
            </a:r>
            <a:r>
              <a:rPr lang="en-US" sz="2800" dirty="0"/>
              <a:t> exists, its contents are replaced with the 	contents of </a:t>
            </a:r>
            <a:r>
              <a:rPr lang="en-US" sz="2800" i="1" dirty="0"/>
              <a:t>file1</a:t>
            </a:r>
            <a:r>
              <a:rPr lang="en-US" sz="2800" dirty="0"/>
              <a:t>.</a:t>
            </a:r>
          </a:p>
          <a:p>
            <a:r>
              <a:rPr lang="en-US" sz="2800" dirty="0"/>
              <a:t>[</a:t>
            </a:r>
            <a:r>
              <a:rPr lang="en-US" sz="2800" dirty="0" err="1"/>
              <a:t>carr</a:t>
            </a:r>
            <a:r>
              <a:rPr lang="en-US" sz="2800" dirty="0"/>
              <a:t>@... ~]$ mv </a:t>
            </a:r>
            <a:r>
              <a:rPr lang="en-US" sz="2800" i="1" dirty="0"/>
              <a:t>file1 directory</a:t>
            </a:r>
          </a:p>
          <a:p>
            <a:pPr marL="0" indent="0">
              <a:buNone/>
            </a:pPr>
            <a:r>
              <a:rPr lang="en-US" sz="2800" i="1" dirty="0"/>
              <a:t>	</a:t>
            </a:r>
            <a:r>
              <a:rPr lang="en-US" sz="2800" dirty="0"/>
              <a:t>Moves </a:t>
            </a:r>
            <a:r>
              <a:rPr lang="en-US" sz="2800" i="1" dirty="0"/>
              <a:t>file1</a:t>
            </a:r>
            <a:r>
              <a:rPr lang="en-US" sz="2800" dirty="0"/>
              <a:t> to the </a:t>
            </a:r>
            <a:r>
              <a:rPr lang="en-US" sz="2800" i="1" dirty="0"/>
              <a:t>directory</a:t>
            </a:r>
          </a:p>
          <a:p>
            <a:endParaRPr lang="en-US" sz="28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mv summary</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61654"/>
            <a:ext cx="8686800" cy="501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336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err="1"/>
              <a:t>rm</a:t>
            </a:r>
            <a:r>
              <a:rPr lang="en-US" dirty="0"/>
              <a:t> (remove)</a:t>
            </a:r>
          </a:p>
        </p:txBody>
      </p:sp>
      <p:sp>
        <p:nvSpPr>
          <p:cNvPr id="3" name="Content Placeholder 2"/>
          <p:cNvSpPr>
            <a:spLocks noGrp="1"/>
          </p:cNvSpPr>
          <p:nvPr>
            <p:ph idx="1"/>
          </p:nvPr>
        </p:nvSpPr>
        <p:spPr/>
        <p:txBody>
          <a:bodyPr/>
          <a:lstStyle/>
          <a:p>
            <a:r>
              <a:rPr lang="en-US" dirty="0"/>
              <a:t>The </a:t>
            </a:r>
            <a:r>
              <a:rPr lang="en-US" dirty="0" err="1"/>
              <a:t>rm</a:t>
            </a:r>
            <a:r>
              <a:rPr lang="en-US" dirty="0"/>
              <a:t> command deletes (removes) files and directories.</a:t>
            </a:r>
          </a:p>
          <a:p>
            <a:r>
              <a:rPr lang="en-US" b="1" dirty="0">
                <a:solidFill>
                  <a:srgbClr val="FF0000"/>
                </a:solidFill>
              </a:rPr>
              <a:t>Be careful with </a:t>
            </a:r>
            <a:r>
              <a:rPr lang="en-US" b="1" dirty="0" err="1">
                <a:solidFill>
                  <a:srgbClr val="FF0000"/>
                </a:solidFill>
              </a:rPr>
              <a:t>rm</a:t>
            </a:r>
            <a:r>
              <a:rPr lang="en-US" b="1" dirty="0">
                <a:solidFill>
                  <a:srgbClr val="FF0000"/>
                </a:solidFill>
              </a:rPr>
              <a:t>!</a:t>
            </a:r>
          </a:p>
          <a:p>
            <a:r>
              <a:rPr lang="en-US" dirty="0">
                <a:solidFill>
                  <a:srgbClr val="FF0000"/>
                </a:solidFill>
              </a:rPr>
              <a:t>Linux does not have an undelete command. Once you delete a file with </a:t>
            </a:r>
            <a:r>
              <a:rPr lang="en-US" dirty="0" err="1">
                <a:solidFill>
                  <a:srgbClr val="FF0000"/>
                </a:solidFill>
              </a:rPr>
              <a:t>rm</a:t>
            </a:r>
            <a:r>
              <a:rPr lang="en-US" dirty="0">
                <a:solidFill>
                  <a:srgbClr val="FF0000"/>
                </a:solidFill>
              </a:rPr>
              <a:t>, it's gone</a:t>
            </a:r>
            <a:r>
              <a:rPr lang="en-US" dirty="0"/>
              <a:t>.</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Examples of </a:t>
            </a:r>
            <a:r>
              <a:rPr lang="en-US" dirty="0" err="1"/>
              <a:t>rm</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32485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336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err="1"/>
              <a:t>mkdir</a:t>
            </a:r>
            <a:r>
              <a:rPr lang="en-US" dirty="0"/>
              <a:t> (make directory)</a:t>
            </a:r>
          </a:p>
        </p:txBody>
      </p:sp>
      <p:sp>
        <p:nvSpPr>
          <p:cNvPr id="3" name="Content Placeholder 2"/>
          <p:cNvSpPr>
            <a:spLocks noGrp="1"/>
          </p:cNvSpPr>
          <p:nvPr>
            <p:ph idx="1"/>
          </p:nvPr>
        </p:nvSpPr>
        <p:spPr/>
        <p:txBody>
          <a:bodyPr/>
          <a:lstStyle/>
          <a:p>
            <a:r>
              <a:rPr lang="en-US" dirty="0"/>
              <a:t>The </a:t>
            </a:r>
            <a:r>
              <a:rPr lang="en-US" dirty="0" err="1"/>
              <a:t>mkdir</a:t>
            </a:r>
            <a:r>
              <a:rPr lang="en-US" dirty="0"/>
              <a:t> command is used to create directories.</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type</a:t>
            </a:r>
          </a:p>
        </p:txBody>
      </p:sp>
      <p:sp>
        <p:nvSpPr>
          <p:cNvPr id="3" name="Content Placeholder 2"/>
          <p:cNvSpPr>
            <a:spLocks noGrp="1"/>
          </p:cNvSpPr>
          <p:nvPr>
            <p:ph idx="1"/>
          </p:nvPr>
        </p:nvSpPr>
        <p:spPr/>
        <p:txBody>
          <a:bodyPr/>
          <a:lstStyle/>
          <a:p>
            <a:r>
              <a:rPr lang="en-US" dirty="0"/>
              <a:t>The type command is a shell </a:t>
            </a:r>
            <a:r>
              <a:rPr lang="en-US" dirty="0" err="1"/>
              <a:t>builtin</a:t>
            </a:r>
            <a:r>
              <a:rPr lang="en-US" dirty="0"/>
              <a:t> that displays the kind of command the shell will execute, given a particular command name. It works like this:</a:t>
            </a:r>
          </a:p>
          <a:p>
            <a:r>
              <a:rPr lang="en-US" dirty="0"/>
              <a:t>type </a:t>
            </a:r>
            <a:r>
              <a:rPr lang="en-US" i="1" dirty="0"/>
              <a:t>command</a:t>
            </a:r>
            <a:r>
              <a:rPr lang="en-US" dirty="0"/>
              <a:t> where “command” is the name of the command you want to examine. </a:t>
            </a:r>
          </a:p>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a:bodyPr>
          <a:lstStyle/>
          <a:p>
            <a:r>
              <a:rPr lang="en-US" b="1" dirty="0"/>
              <a:t>which</a:t>
            </a:r>
            <a:endParaRPr lang="en-US" dirty="0"/>
          </a:p>
        </p:txBody>
      </p:sp>
      <p:sp>
        <p:nvSpPr>
          <p:cNvPr id="3" name="Content Placeholder 2"/>
          <p:cNvSpPr>
            <a:spLocks noGrp="1"/>
          </p:cNvSpPr>
          <p:nvPr>
            <p:ph idx="1"/>
          </p:nvPr>
        </p:nvSpPr>
        <p:spPr/>
        <p:txBody>
          <a:bodyPr/>
          <a:lstStyle/>
          <a:p>
            <a:r>
              <a:rPr lang="en-US" dirty="0"/>
              <a:t>Sometimes there is more than one version of an executable program installed on a system. While this is not very common on desktop systems, it's not unusual on large servers. To determine the exact location of a given executable, the which command is used:</a:t>
            </a:r>
          </a:p>
          <a:p>
            <a:r>
              <a:rPr lang="en-US" dirty="0"/>
              <a:t>Try it.  </a:t>
            </a:r>
            <a:r>
              <a:rPr lang="en-US" dirty="0">
                <a:solidFill>
                  <a:schemeClr val="accent1"/>
                </a:solidFill>
              </a:rPr>
              <a:t>which ls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a:bodyPr>
          <a:lstStyle/>
          <a:p>
            <a:r>
              <a:rPr lang="en-US" b="1" dirty="0"/>
              <a:t>Command Documentation</a:t>
            </a:r>
            <a:endParaRPr lang="en-US" dirty="0"/>
          </a:p>
        </p:txBody>
      </p:sp>
      <p:sp>
        <p:nvSpPr>
          <p:cNvPr id="3" name="Content Placeholder 2"/>
          <p:cNvSpPr>
            <a:spLocks noGrp="1"/>
          </p:cNvSpPr>
          <p:nvPr>
            <p:ph idx="1"/>
          </p:nvPr>
        </p:nvSpPr>
        <p:spPr/>
        <p:txBody>
          <a:bodyPr/>
          <a:lstStyle/>
          <a:p>
            <a:r>
              <a:rPr lang="en-US" dirty="0"/>
              <a:t>help </a:t>
            </a:r>
            <a:r>
              <a:rPr lang="en-US" i="1" dirty="0">
                <a:solidFill>
                  <a:srgbClr val="00B050"/>
                </a:solidFill>
              </a:rPr>
              <a:t>command</a:t>
            </a:r>
            <a:endParaRPr lang="en-US" i="1" dirty="0"/>
          </a:p>
          <a:p>
            <a:r>
              <a:rPr lang="en-US" i="1" dirty="0"/>
              <a:t>man </a:t>
            </a:r>
            <a:r>
              <a:rPr lang="en-US" i="1" dirty="0">
                <a:solidFill>
                  <a:srgbClr val="00B050"/>
                </a:solidFill>
              </a:rPr>
              <a:t>command</a:t>
            </a:r>
            <a:endParaRPr lang="en-US" i="1" dirty="0"/>
          </a:p>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normAutofit fontScale="90000"/>
          </a:bodyPr>
          <a:lstStyle/>
          <a:p>
            <a:r>
              <a:rPr lang="en-US" dirty="0"/>
              <a:t>Build Your Pi</a:t>
            </a:r>
            <a:br>
              <a:rPr lang="en-US" dirty="0"/>
            </a:br>
            <a:r>
              <a:rPr lang="en-US" dirty="0"/>
              <a:t>Contents</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t>Open Your Cana Kit Box</a:t>
            </a:r>
          </a:p>
          <a:p>
            <a:pPr marL="514350" indent="-514350">
              <a:buFont typeface="+mj-lt"/>
              <a:buAutoNum type="arabicPeriod"/>
            </a:pPr>
            <a:r>
              <a:rPr lang="en-US" dirty="0"/>
              <a:t>Your box should contain 3 boxes, a quick start guide and a GPIO reference guide card.</a:t>
            </a:r>
          </a:p>
          <a:p>
            <a:pPr marL="514350" indent="-514350">
              <a:buFont typeface="+mj-lt"/>
              <a:buAutoNum type="arabicPeriod"/>
            </a:pPr>
            <a:r>
              <a:rPr lang="en-US" dirty="0"/>
              <a:t>Open the Raspberry Pi box, be careful! Inside this box you should have a handouts, a safety guide and a quick start guide. Be very careful with the silver insulated bag and the pink bag. The silver bag contains your motherboard (raspberry pi) and the pink contains your SD card (operating system), it also contains heat sinks.</a:t>
            </a:r>
          </a:p>
          <a:p>
            <a:pPr marL="514350" indent="-514350">
              <a:buFont typeface="+mj-lt"/>
              <a:buAutoNum type="arabicPeriod"/>
            </a:pPr>
            <a:r>
              <a:rPr lang="en-US" dirty="0"/>
              <a:t>Open the </a:t>
            </a:r>
            <a:r>
              <a:rPr lang="en-US" dirty="0" err="1"/>
              <a:t>CanaKit</a:t>
            </a:r>
            <a:r>
              <a:rPr lang="en-US" dirty="0"/>
              <a:t> Box, this box contains your RPI case</a:t>
            </a:r>
          </a:p>
          <a:p>
            <a:pPr marL="514350" indent="-514350">
              <a:buFont typeface="+mj-lt"/>
              <a:buAutoNum type="arabicPeriod"/>
            </a:pPr>
            <a:r>
              <a:rPr lang="en-US" dirty="0"/>
              <a:t>The yellow box contains your power supply</a:t>
            </a:r>
          </a:p>
          <a:p>
            <a:pPr marL="514350" indent="-514350">
              <a:buFont typeface="+mj-lt"/>
              <a:buAutoNum type="arabicPeriod"/>
            </a:pPr>
            <a:r>
              <a:rPr lang="en-US" dirty="0"/>
              <a:t>The card reader for reloading NOOBS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550" y="274638"/>
            <a:ext cx="476250" cy="600075"/>
          </a:xfrm>
          <a:prstGeom prst="rect">
            <a:avLst/>
          </a:prstGeom>
        </p:spPr>
      </p:pic>
    </p:spTree>
    <p:extLst>
      <p:ext uri="{BB962C8B-B14F-4D97-AF65-F5344CB8AC3E}">
        <p14:creationId xmlns:p14="http://schemas.microsoft.com/office/powerpoint/2010/main" val="16311878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a:bodyPr>
          <a:lstStyle/>
          <a:p>
            <a:r>
              <a:rPr lang="en-US" b="1" dirty="0"/>
              <a:t>I/O Redirection</a:t>
            </a:r>
            <a:endParaRPr lang="en-US" dirty="0"/>
          </a:p>
        </p:txBody>
      </p:sp>
      <p:sp>
        <p:nvSpPr>
          <p:cNvPr id="3" name="Content Placeholder 2"/>
          <p:cNvSpPr>
            <a:spLocks noGrp="1"/>
          </p:cNvSpPr>
          <p:nvPr>
            <p:ph idx="1"/>
          </p:nvPr>
        </p:nvSpPr>
        <p:spPr>
          <a:xfrm>
            <a:off x="457200" y="1600201"/>
            <a:ext cx="8229600" cy="1371600"/>
          </a:xfrm>
        </p:spPr>
        <p:txBody>
          <a:bodyPr/>
          <a:lstStyle/>
          <a:p>
            <a:r>
              <a:rPr lang="en-US" dirty="0"/>
              <a:t>A powerful feature used by many command line programs called </a:t>
            </a:r>
            <a:r>
              <a:rPr lang="en-US" i="1" dirty="0"/>
              <a:t>input/output redirection</a:t>
            </a:r>
            <a:r>
              <a:rPr lang="en-US" dirty="0"/>
              <a:t>.</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
        <p:nvSpPr>
          <p:cNvPr id="5" name="TextBox 4"/>
          <p:cNvSpPr txBox="1"/>
          <p:nvPr/>
        </p:nvSpPr>
        <p:spPr>
          <a:xfrm>
            <a:off x="1066800" y="2743200"/>
            <a:ext cx="6400800" cy="769441"/>
          </a:xfrm>
          <a:prstGeom prst="rect">
            <a:avLst/>
          </a:prstGeom>
          <a:noFill/>
        </p:spPr>
        <p:txBody>
          <a:bodyPr wrap="square" rtlCol="0">
            <a:spAutoFit/>
          </a:bodyPr>
          <a:lstStyle/>
          <a:p>
            <a:pPr algn="ctr"/>
            <a:r>
              <a:rPr lang="en-US" sz="4400" dirty="0"/>
              <a:t>Standard output</a:t>
            </a:r>
          </a:p>
        </p:txBody>
      </p:sp>
      <p:sp>
        <p:nvSpPr>
          <p:cNvPr id="7" name="TextBox 6"/>
          <p:cNvSpPr txBox="1"/>
          <p:nvPr/>
        </p:nvSpPr>
        <p:spPr>
          <a:xfrm>
            <a:off x="304800" y="3520082"/>
            <a:ext cx="8248650" cy="3046988"/>
          </a:xfrm>
          <a:prstGeom prst="rect">
            <a:avLst/>
          </a:prstGeom>
          <a:noFill/>
        </p:spPr>
        <p:txBody>
          <a:bodyPr wrap="square" rtlCol="0">
            <a:spAutoFit/>
          </a:bodyPr>
          <a:lstStyle/>
          <a:p>
            <a:r>
              <a:rPr lang="en-US" sz="3200" dirty="0"/>
              <a:t>Most command line programs that display their results do so by sending their results to a facility called </a:t>
            </a:r>
            <a:r>
              <a:rPr lang="en-US" sz="3200" i="1" dirty="0"/>
              <a:t>standard output</a:t>
            </a:r>
            <a:r>
              <a:rPr lang="en-US" sz="3200" dirty="0"/>
              <a:t>. By default, standard output  directs its contents to the display. To redirect standard output to a file, the "&gt;“ character is used.</a:t>
            </a:r>
          </a:p>
        </p:txBody>
      </p:sp>
    </p:spTree>
    <p:extLst>
      <p:ext uri="{BB962C8B-B14F-4D97-AF65-F5344CB8AC3E}">
        <p14:creationId xmlns:p14="http://schemas.microsoft.com/office/powerpoint/2010/main" val="2624336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fontScale="90000"/>
          </a:bodyPr>
          <a:lstStyle/>
          <a:p>
            <a:r>
              <a:rPr lang="en-US" dirty="0"/>
              <a:t>Standard output</a:t>
            </a:r>
            <a:br>
              <a:rPr lang="en-US" dirty="0"/>
            </a:br>
            <a:r>
              <a:rPr lang="en-US" dirty="0"/>
              <a:t>appending to existing file</a:t>
            </a:r>
          </a:p>
        </p:txBody>
      </p:sp>
      <p:sp>
        <p:nvSpPr>
          <p:cNvPr id="3" name="Content Placeholder 2"/>
          <p:cNvSpPr>
            <a:spLocks noGrp="1"/>
          </p:cNvSpPr>
          <p:nvPr>
            <p:ph idx="1"/>
          </p:nvPr>
        </p:nvSpPr>
        <p:spPr/>
        <p:txBody>
          <a:bodyPr/>
          <a:lstStyle/>
          <a:p>
            <a:r>
              <a:rPr lang="en-US" dirty="0"/>
              <a:t>When the results are appended, the new results are added to the end of the file, thus making the file longer each time the command is repeated. If the file does not exist when you attempt to append the redirected output, the file will be created.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a:bodyPr>
          <a:lstStyle/>
          <a:p>
            <a:r>
              <a:rPr lang="en-US" b="1" dirty="0"/>
              <a:t>Standard Input</a:t>
            </a:r>
            <a:endParaRPr lang="en-US" dirty="0"/>
          </a:p>
        </p:txBody>
      </p:sp>
      <p:sp>
        <p:nvSpPr>
          <p:cNvPr id="3" name="Content Placeholder 2"/>
          <p:cNvSpPr>
            <a:spLocks noGrp="1"/>
          </p:cNvSpPr>
          <p:nvPr>
            <p:ph idx="1"/>
          </p:nvPr>
        </p:nvSpPr>
        <p:spPr/>
        <p:txBody>
          <a:bodyPr/>
          <a:lstStyle/>
          <a:p>
            <a:r>
              <a:rPr lang="en-US" dirty="0"/>
              <a:t>Many commands can accept input from a facility called </a:t>
            </a:r>
            <a:r>
              <a:rPr lang="en-US" i="1" dirty="0"/>
              <a:t>standard input</a:t>
            </a:r>
            <a:r>
              <a:rPr lang="en-US" dirty="0"/>
              <a:t>. By default, standard input gets its contents from the keyboard, but like standard output, it can be redirected. To redirect standard input from a file instead of the keyboard, the "&lt;" character is used.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Combining &lt; and &gt;</a:t>
            </a:r>
          </a:p>
        </p:txBody>
      </p:sp>
      <p:sp>
        <p:nvSpPr>
          <p:cNvPr id="3" name="Content Placeholder 2"/>
          <p:cNvSpPr>
            <a:spLocks noGrp="1"/>
          </p:cNvSpPr>
          <p:nvPr>
            <p:ph idx="1"/>
          </p:nvPr>
        </p:nvSpPr>
        <p:spPr/>
        <p:txBody>
          <a:bodyPr/>
          <a:lstStyle/>
          <a:p>
            <a:r>
              <a:rPr lang="en-US" dirty="0"/>
              <a:t>Using this combination,</a:t>
            </a:r>
          </a:p>
          <a:p>
            <a:pPr marL="0" indent="0">
              <a:buNone/>
            </a:pPr>
            <a:r>
              <a:rPr lang="en-US" dirty="0"/>
              <a:t>   command &lt; file1 &gt; file2</a:t>
            </a:r>
          </a:p>
          <a:p>
            <a:pPr marL="0" indent="0">
              <a:buNone/>
            </a:pPr>
            <a:r>
              <a:rPr lang="en-US" dirty="0"/>
              <a:t>   the command will receive input from file1 and </a:t>
            </a:r>
          </a:p>
          <a:p>
            <a:pPr marL="0" indent="0">
              <a:buNone/>
            </a:pPr>
            <a:r>
              <a:rPr lang="en-US" dirty="0"/>
              <a:t>   output will be written to file2</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Pipelines</a:t>
            </a:r>
          </a:p>
        </p:txBody>
      </p:sp>
      <p:sp>
        <p:nvSpPr>
          <p:cNvPr id="3" name="Content Placeholder 2"/>
          <p:cNvSpPr>
            <a:spLocks noGrp="1"/>
          </p:cNvSpPr>
          <p:nvPr>
            <p:ph idx="1"/>
          </p:nvPr>
        </p:nvSpPr>
        <p:spPr/>
        <p:txBody>
          <a:bodyPr/>
          <a:lstStyle/>
          <a:p>
            <a:r>
              <a:rPr lang="en-US" dirty="0"/>
              <a:t>The most useful and powerful thing you can do with I/O redirection is to connect multiple commands together with what are called </a:t>
            </a:r>
            <a:r>
              <a:rPr lang="en-US" i="1" dirty="0"/>
              <a:t>pipelines</a:t>
            </a:r>
            <a:r>
              <a:rPr lang="en-US" dirty="0"/>
              <a:t>. With pipelines, the standard output of one command is fed into the standard input of another.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a:bodyPr>
          <a:lstStyle/>
          <a:p>
            <a:r>
              <a:rPr lang="en-US" b="1" dirty="0"/>
              <a:t>Filters</a:t>
            </a:r>
            <a:endParaRPr lang="en-US" dirty="0"/>
          </a:p>
        </p:txBody>
      </p:sp>
      <p:sp>
        <p:nvSpPr>
          <p:cNvPr id="3" name="Content Placeholder 2"/>
          <p:cNvSpPr>
            <a:spLocks noGrp="1"/>
          </p:cNvSpPr>
          <p:nvPr>
            <p:ph idx="1"/>
          </p:nvPr>
        </p:nvSpPr>
        <p:spPr>
          <a:xfrm>
            <a:off x="457200" y="1600200"/>
            <a:ext cx="8229600" cy="3124200"/>
          </a:xfrm>
        </p:spPr>
        <p:txBody>
          <a:bodyPr>
            <a:noAutofit/>
          </a:bodyPr>
          <a:lstStyle/>
          <a:p>
            <a:pPr marL="0" indent="0">
              <a:buNone/>
            </a:pPr>
            <a:r>
              <a:rPr lang="en-US" dirty="0"/>
              <a:t>Filters take standard input and perform an operation upon it and send the results to standard output. In this way, they can be combined to process information in powerful ways.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a:t>Common filters</a:t>
            </a:r>
          </a:p>
        </p:txBody>
      </p:sp>
      <p:sp>
        <p:nvSpPr>
          <p:cNvPr id="3" name="Content Placeholder 2"/>
          <p:cNvSpPr>
            <a:spLocks noGrp="1"/>
          </p:cNvSpPr>
          <p:nvPr>
            <p:ph idx="1"/>
          </p:nvPr>
        </p:nvSpPr>
        <p:spPr/>
        <p:txBody>
          <a:bodyPr/>
          <a:lstStyle/>
          <a:p>
            <a:r>
              <a:rPr lang="en-US" dirty="0">
                <a:solidFill>
                  <a:schemeClr val="accent1"/>
                </a:solidFill>
              </a:rPr>
              <a:t>sort</a:t>
            </a:r>
            <a:r>
              <a:rPr lang="en-US" dirty="0"/>
              <a:t>: Sorts standard input then outputs the sorted result on standard output.</a:t>
            </a:r>
          </a:p>
          <a:p>
            <a:r>
              <a:rPr lang="en-US" dirty="0" err="1">
                <a:solidFill>
                  <a:schemeClr val="accent1"/>
                </a:solidFill>
              </a:rPr>
              <a:t>uniq</a:t>
            </a:r>
            <a:r>
              <a:rPr lang="en-US" dirty="0"/>
              <a:t>: Removes duplicate lines of data.</a:t>
            </a:r>
          </a:p>
          <a:p>
            <a:r>
              <a:rPr lang="en-US" dirty="0" err="1">
                <a:solidFill>
                  <a:schemeClr val="accent1"/>
                </a:solidFill>
              </a:rPr>
              <a:t>grep</a:t>
            </a:r>
            <a:r>
              <a:rPr lang="en-US" dirty="0"/>
              <a:t>: Examines each line of data it receives from standard input and outputs every line that contains a specified pattern of characters.</a:t>
            </a:r>
          </a:p>
          <a:p>
            <a:r>
              <a:rPr lang="en-US" dirty="0"/>
              <a:t>head: Outputs the first few lines of its input. </a:t>
            </a:r>
          </a:p>
          <a:p>
            <a:r>
              <a:rPr lang="en-US" dirty="0"/>
              <a:t>tail: Outputs the last few lines of its input.</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a:bodyPr>
          <a:lstStyle/>
          <a:p>
            <a:r>
              <a:rPr lang="en-US" b="1" dirty="0"/>
              <a:t>Permissions</a:t>
            </a:r>
            <a:endParaRPr lang="en-US" dirty="0"/>
          </a:p>
        </p:txBody>
      </p:sp>
      <p:sp>
        <p:nvSpPr>
          <p:cNvPr id="3" name="Content Placeholder 2"/>
          <p:cNvSpPr>
            <a:spLocks noGrp="1"/>
          </p:cNvSpPr>
          <p:nvPr>
            <p:ph idx="1"/>
          </p:nvPr>
        </p:nvSpPr>
        <p:spPr/>
        <p:txBody>
          <a:bodyPr/>
          <a:lstStyle/>
          <a:p>
            <a:r>
              <a:rPr lang="en-US" dirty="0"/>
              <a:t>File permissions: Ability to r)</a:t>
            </a:r>
            <a:r>
              <a:rPr lang="en-US" dirty="0" err="1"/>
              <a:t>ead</a:t>
            </a:r>
            <a:r>
              <a:rPr lang="en-US" dirty="0"/>
              <a:t>, w)rite, e(x)</a:t>
            </a:r>
            <a:r>
              <a:rPr lang="en-US" dirty="0" err="1"/>
              <a:t>ecute</a:t>
            </a:r>
            <a:r>
              <a:rPr lang="en-US" dirty="0"/>
              <a:t>.</a:t>
            </a:r>
          </a:p>
          <a:p>
            <a:r>
              <a:rPr lang="en-US" dirty="0"/>
              <a:t>Directory permissions: same format</a:t>
            </a:r>
          </a:p>
          <a:p>
            <a:r>
              <a:rPr lang="en-US" dirty="0"/>
              <a:t>Ownership: Creator(s) of files or directories.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err="1">
                <a:solidFill>
                  <a:schemeClr val="accent1"/>
                </a:solidFill>
              </a:rPr>
              <a:t>chmod</a:t>
            </a:r>
            <a:endParaRPr lang="en-US" dirty="0">
              <a:solidFill>
                <a:schemeClr val="accent1"/>
              </a:solidFill>
            </a:endParaRPr>
          </a:p>
        </p:txBody>
      </p:sp>
      <p:sp>
        <p:nvSpPr>
          <p:cNvPr id="3" name="Content Placeholder 2"/>
          <p:cNvSpPr>
            <a:spLocks noGrp="1"/>
          </p:cNvSpPr>
          <p:nvPr>
            <p:ph idx="1"/>
          </p:nvPr>
        </p:nvSpPr>
        <p:spPr/>
        <p:txBody>
          <a:bodyPr/>
          <a:lstStyle/>
          <a:p>
            <a:r>
              <a:rPr lang="en-US" dirty="0"/>
              <a:t>The </a:t>
            </a:r>
            <a:r>
              <a:rPr lang="en-US" dirty="0" err="1"/>
              <a:t>chmod</a:t>
            </a:r>
            <a:r>
              <a:rPr lang="en-US" dirty="0"/>
              <a:t> command is used to change the permissions of a file or directory.</a:t>
            </a:r>
          </a:p>
          <a:p>
            <a:pPr marL="0" indent="0">
              <a:buNone/>
            </a:pPr>
            <a:r>
              <a:rPr lang="en-US" dirty="0"/>
              <a:t>    </a:t>
            </a:r>
            <a:r>
              <a:rPr lang="en-US" dirty="0" err="1"/>
              <a:t>rwx</a:t>
            </a:r>
            <a:r>
              <a:rPr lang="en-US" dirty="0"/>
              <a:t> </a:t>
            </a:r>
            <a:r>
              <a:rPr lang="en-US" dirty="0" err="1"/>
              <a:t>rwx</a:t>
            </a:r>
            <a:r>
              <a:rPr lang="en-US" dirty="0"/>
              <a:t> </a:t>
            </a:r>
            <a:r>
              <a:rPr lang="en-US" dirty="0" err="1"/>
              <a:t>rwx</a:t>
            </a:r>
            <a:r>
              <a:rPr lang="en-US" dirty="0"/>
              <a:t> = 111 111 111 = 777</a:t>
            </a:r>
          </a:p>
          <a:p>
            <a:pPr marL="0" indent="0">
              <a:buNone/>
            </a:pPr>
            <a:r>
              <a:rPr lang="en-US" dirty="0"/>
              <a:t>    </a:t>
            </a:r>
            <a:r>
              <a:rPr lang="en-US" dirty="0" err="1"/>
              <a:t>rw</a:t>
            </a:r>
            <a:r>
              <a:rPr lang="en-US" dirty="0"/>
              <a:t>- </a:t>
            </a:r>
            <a:r>
              <a:rPr lang="en-US" dirty="0" err="1"/>
              <a:t>rw</a:t>
            </a:r>
            <a:r>
              <a:rPr lang="en-US" dirty="0"/>
              <a:t>- </a:t>
            </a:r>
            <a:r>
              <a:rPr lang="en-US" dirty="0" err="1"/>
              <a:t>rw</a:t>
            </a:r>
            <a:r>
              <a:rPr lang="en-US" dirty="0"/>
              <a:t>- = 110 110 110 = 666</a:t>
            </a:r>
          </a:p>
          <a:p>
            <a:pPr marL="0" indent="0">
              <a:buNone/>
            </a:pPr>
            <a:r>
              <a:rPr lang="en-US" dirty="0"/>
              <a:t>    </a:t>
            </a:r>
            <a:r>
              <a:rPr lang="en-US" dirty="0" err="1"/>
              <a:t>rwx</a:t>
            </a:r>
            <a:r>
              <a:rPr lang="en-US" dirty="0"/>
              <a:t> --- --- = 111 000 000 = 700</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dirty="0" err="1">
                <a:solidFill>
                  <a:schemeClr val="accent1"/>
                </a:solidFill>
              </a:rPr>
              <a:t>chown</a:t>
            </a:r>
            <a:endParaRPr lang="en-US" dirty="0">
              <a:solidFill>
                <a:schemeClr val="accent1"/>
              </a:solidFill>
            </a:endParaRPr>
          </a:p>
        </p:txBody>
      </p:sp>
      <p:sp>
        <p:nvSpPr>
          <p:cNvPr id="3" name="Content Placeholder 2"/>
          <p:cNvSpPr>
            <a:spLocks noGrp="1"/>
          </p:cNvSpPr>
          <p:nvPr>
            <p:ph idx="1"/>
          </p:nvPr>
        </p:nvSpPr>
        <p:spPr/>
        <p:txBody>
          <a:bodyPr/>
          <a:lstStyle/>
          <a:p>
            <a:r>
              <a:rPr lang="en-US" dirty="0"/>
              <a:t>Change the owner of a file by using the </a:t>
            </a:r>
            <a:r>
              <a:rPr lang="en-US" dirty="0" err="1"/>
              <a:t>chown</a:t>
            </a:r>
            <a:r>
              <a:rPr lang="en-US" dirty="0"/>
              <a:t> command. </a:t>
            </a:r>
            <a:r>
              <a:rPr lang="en-US" u="sng" dirty="0"/>
              <a:t>Notice</a:t>
            </a:r>
            <a:r>
              <a:rPr lang="en-US" dirty="0"/>
              <a:t> that in order to change the owner of a file, you must be the </a:t>
            </a:r>
            <a:r>
              <a:rPr lang="en-US" dirty="0" err="1"/>
              <a:t>superuser</a:t>
            </a:r>
            <a:r>
              <a:rPr lang="en-US" dirty="0"/>
              <a:t> or </a:t>
            </a:r>
            <a:r>
              <a:rPr lang="en-US" dirty="0" err="1"/>
              <a:t>su</a:t>
            </a:r>
            <a:r>
              <a:rPr lang="en-US" dirty="0"/>
              <a:t> doer. To do this, our example employed the </a:t>
            </a:r>
            <a:r>
              <a:rPr lang="en-US" dirty="0" err="1"/>
              <a:t>su</a:t>
            </a:r>
            <a:r>
              <a:rPr lang="en-US" dirty="0"/>
              <a:t> command, then we executed </a:t>
            </a:r>
            <a:r>
              <a:rPr lang="en-US" dirty="0" err="1"/>
              <a:t>chown</a:t>
            </a:r>
            <a:r>
              <a:rPr lang="en-US" dirty="0"/>
              <a:t>.</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normAutofit fontScale="90000"/>
          </a:bodyPr>
          <a:lstStyle/>
          <a:p>
            <a:r>
              <a:rPr lang="en-US" dirty="0"/>
              <a:t>Build Your Pi</a:t>
            </a:r>
            <a:br>
              <a:rPr lang="en-US" dirty="0"/>
            </a:br>
            <a:r>
              <a:rPr lang="en-US" dirty="0"/>
              <a:t>Case box</a:t>
            </a:r>
          </a:p>
        </p:txBody>
      </p:sp>
      <p:sp>
        <p:nvSpPr>
          <p:cNvPr id="3" name="Content Placeholder 2"/>
          <p:cNvSpPr>
            <a:spLocks noGrp="1"/>
          </p:cNvSpPr>
          <p:nvPr>
            <p:ph idx="1"/>
          </p:nvPr>
        </p:nvSpPr>
        <p:spPr>
          <a:xfrm>
            <a:off x="457200" y="1600201"/>
            <a:ext cx="8229600" cy="1447800"/>
          </a:xfrm>
        </p:spPr>
        <p:txBody>
          <a:bodyPr>
            <a:normAutofit/>
          </a:bodyPr>
          <a:lstStyle/>
          <a:p>
            <a:r>
              <a:rPr lang="en-US" dirty="0"/>
              <a:t>Open Case box  3 pieces to case, base, sides and top</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550" y="274638"/>
            <a:ext cx="476250" cy="6000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819400"/>
            <a:ext cx="3276600" cy="21907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94684" y="2141936"/>
            <a:ext cx="2231231" cy="3505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4800600"/>
            <a:ext cx="3505200" cy="1885950"/>
          </a:xfrm>
          <a:prstGeom prst="rect">
            <a:avLst/>
          </a:prstGeom>
        </p:spPr>
      </p:pic>
    </p:spTree>
    <p:extLst>
      <p:ext uri="{BB962C8B-B14F-4D97-AF65-F5344CB8AC3E}">
        <p14:creationId xmlns:p14="http://schemas.microsoft.com/office/powerpoint/2010/main" val="4171886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fontScale="90000"/>
          </a:bodyPr>
          <a:lstStyle/>
          <a:p>
            <a:r>
              <a:rPr lang="en-US" dirty="0" err="1">
                <a:solidFill>
                  <a:schemeClr val="accent1"/>
                </a:solidFill>
              </a:rPr>
              <a:t>chgrp</a:t>
            </a:r>
            <a:br>
              <a:rPr lang="en-US" dirty="0"/>
            </a:br>
            <a:r>
              <a:rPr lang="en-US" sz="3600" dirty="0"/>
              <a:t>Changing Group Ownership</a:t>
            </a:r>
            <a:br>
              <a:rPr lang="en-US" sz="3600" dirty="0"/>
            </a:br>
            <a:endParaRPr lang="en-US" sz="3600" dirty="0"/>
          </a:p>
        </p:txBody>
      </p:sp>
      <p:sp>
        <p:nvSpPr>
          <p:cNvPr id="3" name="Content Placeholder 2"/>
          <p:cNvSpPr>
            <a:spLocks noGrp="1"/>
          </p:cNvSpPr>
          <p:nvPr>
            <p:ph idx="1"/>
          </p:nvPr>
        </p:nvSpPr>
        <p:spPr/>
        <p:txBody>
          <a:bodyPr/>
          <a:lstStyle/>
          <a:p>
            <a:r>
              <a:rPr lang="en-US" dirty="0"/>
              <a:t>The group ownership of a file or directory may be changed with </a:t>
            </a:r>
            <a:r>
              <a:rPr lang="en-US" dirty="0" err="1">
                <a:solidFill>
                  <a:schemeClr val="accent1"/>
                </a:solidFill>
              </a:rPr>
              <a:t>chgrp</a:t>
            </a:r>
            <a:r>
              <a:rPr lang="en-US" dirty="0"/>
              <a:t>. </a:t>
            </a:r>
            <a:r>
              <a:rPr lang="en-US" u="sng" dirty="0"/>
              <a:t>Note</a:t>
            </a:r>
            <a:r>
              <a:rPr lang="en-US" dirty="0"/>
              <a:t>: You must be the owner of the file or directory to perform a </a:t>
            </a:r>
            <a:r>
              <a:rPr lang="en-US" dirty="0" err="1">
                <a:solidFill>
                  <a:schemeClr val="accent1"/>
                </a:solidFill>
              </a:rPr>
              <a:t>chgrp</a:t>
            </a:r>
            <a:r>
              <a:rPr lang="en-US" dirty="0"/>
              <a:t>.</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a:bodyPr>
          <a:lstStyle/>
          <a:p>
            <a:r>
              <a:rPr lang="en-US" b="1" dirty="0"/>
              <a:t>Writing Your First Script</a:t>
            </a:r>
            <a:endParaRPr lang="en-US" dirty="0"/>
          </a:p>
        </p:txBody>
      </p:sp>
      <p:sp>
        <p:nvSpPr>
          <p:cNvPr id="3" name="Content Placeholder 2"/>
          <p:cNvSpPr>
            <a:spLocks noGrp="1"/>
          </p:cNvSpPr>
          <p:nvPr>
            <p:ph idx="1"/>
          </p:nvPr>
        </p:nvSpPr>
        <p:spPr/>
        <p:txBody>
          <a:bodyPr>
            <a:normAutofit fontScale="92500" lnSpcReduction="20000"/>
          </a:bodyPr>
          <a:lstStyle/>
          <a:p>
            <a:r>
              <a:rPr lang="en-US" dirty="0"/>
              <a:t>To successfully write a shell script, you have to do three things:</a:t>
            </a:r>
          </a:p>
          <a:p>
            <a:pPr marL="0" indent="0">
              <a:buNone/>
            </a:pPr>
            <a:r>
              <a:rPr lang="en-US" dirty="0"/>
              <a:t>	1. Write a script</a:t>
            </a:r>
          </a:p>
          <a:p>
            <a:pPr marL="0" indent="0">
              <a:buNone/>
            </a:pPr>
            <a:r>
              <a:rPr lang="en-US" dirty="0"/>
              <a:t>	2. Give the shell permission to execute it</a:t>
            </a:r>
          </a:p>
          <a:p>
            <a:pPr marL="0" indent="0">
              <a:buNone/>
            </a:pPr>
            <a:r>
              <a:rPr lang="en-US" dirty="0"/>
              <a:t>	3. Put it somewhere the shell can find it</a:t>
            </a:r>
          </a:p>
          <a:p>
            <a:r>
              <a:rPr lang="en-US" b="1" dirty="0"/>
              <a:t>Writing A Script</a:t>
            </a:r>
          </a:p>
          <a:p>
            <a:r>
              <a:rPr lang="en-US" dirty="0"/>
              <a:t>A shell script is a file that contains ASCII text. To create a shell script, you use a </a:t>
            </a:r>
            <a:r>
              <a:rPr lang="en-US" i="1" dirty="0"/>
              <a:t>text editor</a:t>
            </a:r>
            <a:r>
              <a:rPr lang="en-US" dirty="0"/>
              <a:t>. A text editor is a program, like a word processor, that reads and writes ASCII text files.</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57200"/>
            <a:ext cx="476250" cy="600075"/>
          </a:xfrm>
          <a:prstGeom prst="rect">
            <a:avLst/>
          </a:prstGeom>
        </p:spPr>
      </p:pic>
    </p:spTree>
    <p:extLst>
      <p:ext uri="{BB962C8B-B14F-4D97-AF65-F5344CB8AC3E}">
        <p14:creationId xmlns:p14="http://schemas.microsoft.com/office/powerpoint/2010/main" val="262433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normAutofit fontScale="90000"/>
          </a:bodyPr>
          <a:lstStyle/>
          <a:p>
            <a:r>
              <a:rPr lang="en-US" dirty="0"/>
              <a:t>Build Your Pi</a:t>
            </a:r>
            <a:br>
              <a:rPr lang="en-US" dirty="0"/>
            </a:br>
            <a:r>
              <a:rPr lang="en-US" dirty="0"/>
              <a:t>Motherboard and SD Card</a:t>
            </a:r>
          </a:p>
        </p:txBody>
      </p:sp>
      <p:sp>
        <p:nvSpPr>
          <p:cNvPr id="3" name="Content Placeholder 2"/>
          <p:cNvSpPr>
            <a:spLocks noGrp="1"/>
          </p:cNvSpPr>
          <p:nvPr>
            <p:ph idx="1"/>
          </p:nvPr>
        </p:nvSpPr>
        <p:spPr>
          <a:xfrm>
            <a:off x="457200" y="1600201"/>
            <a:ext cx="8229600" cy="1066800"/>
          </a:xfrm>
        </p:spPr>
        <p:txBody>
          <a:bodyPr/>
          <a:lstStyle/>
          <a:p>
            <a:r>
              <a:rPr lang="en-US" dirty="0"/>
              <a:t>From the Raspberry Pi 3 Box, we should have heat sinks, SD card and motherboard.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550" y="274638"/>
            <a:ext cx="476250" cy="6000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31144" y="3560836"/>
            <a:ext cx="2195511" cy="4343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2744499"/>
            <a:ext cx="2971800" cy="20383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8926" y="2783248"/>
            <a:ext cx="2887374" cy="196085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489610" y="3717169"/>
            <a:ext cx="2223220" cy="4058441"/>
          </a:xfrm>
          <a:prstGeom prst="rect">
            <a:avLst/>
          </a:prstGeom>
        </p:spPr>
      </p:pic>
    </p:spTree>
    <p:extLst>
      <p:ext uri="{BB962C8B-B14F-4D97-AF65-F5344CB8AC3E}">
        <p14:creationId xmlns:p14="http://schemas.microsoft.com/office/powerpoint/2010/main" val="66774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dirty="0"/>
              <a:t>Build Your Pi</a:t>
            </a:r>
          </a:p>
        </p:txBody>
      </p:sp>
      <p:sp>
        <p:nvSpPr>
          <p:cNvPr id="3" name="Content Placeholder 2"/>
          <p:cNvSpPr>
            <a:spLocks noGrp="1"/>
          </p:cNvSpPr>
          <p:nvPr>
            <p:ph idx="1"/>
          </p:nvPr>
        </p:nvSpPr>
        <p:spPr/>
        <p:txBody>
          <a:bodyPr>
            <a:normAutofit fontScale="70000" lnSpcReduction="20000"/>
          </a:bodyPr>
          <a:lstStyle/>
          <a:p>
            <a:r>
              <a:rPr lang="en-US" dirty="0"/>
              <a:t>Our first job is to place the motherboard onto the base of the case.</a:t>
            </a:r>
          </a:p>
          <a:p>
            <a:r>
              <a:rPr lang="en-US" dirty="0"/>
              <a:t>Remove the motherboard from it’s insulated bag, be sure to ground yourself before doing so. Place it on the base.</a:t>
            </a:r>
          </a:p>
          <a:p>
            <a:r>
              <a:rPr lang="en-US" dirty="0"/>
              <a:t>Open SD bag. Note that on one side there is writing, when you install the SD card make sure you can see the writing. Also note that the SD card has a notch on it, to help with correct installation.</a:t>
            </a:r>
          </a:p>
          <a:p>
            <a:r>
              <a:rPr lang="en-US" dirty="0"/>
              <a:t>Pick up the motherboard, holding it carefully by the sides, do not touch the surfaces. On the reverse side of the board there is the port for the SD card, put the SD card into the port. It should make a click.</a:t>
            </a:r>
          </a:p>
          <a:p>
            <a:r>
              <a:rPr lang="en-US" dirty="0"/>
              <a:t>Place motherboard on base of the case. Make sure SD card is below plastic beam.</a:t>
            </a:r>
          </a:p>
          <a:p>
            <a:r>
              <a:rPr lang="en-US" dirty="0"/>
              <a:t>Next align the case sides with </a:t>
            </a:r>
            <a:r>
              <a:rPr lang="en-US" dirty="0" err="1"/>
              <a:t>usb</a:t>
            </a:r>
            <a:r>
              <a:rPr lang="en-US" dirty="0"/>
              <a:t> ports and gently push the side case onto the base.</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550" y="274638"/>
            <a:ext cx="476250" cy="600075"/>
          </a:xfrm>
          <a:prstGeom prst="rect">
            <a:avLst/>
          </a:prstGeom>
        </p:spPr>
      </p:pic>
    </p:spTree>
    <p:extLst>
      <p:ext uri="{BB962C8B-B14F-4D97-AF65-F5344CB8AC3E}">
        <p14:creationId xmlns:p14="http://schemas.microsoft.com/office/powerpoint/2010/main" val="4135536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2587</Words>
  <Application>Microsoft Office PowerPoint</Application>
  <PresentationFormat>On-screen Show (4:3)</PresentationFormat>
  <Paragraphs>251</Paragraphs>
  <Slides>71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71</vt:i4>
      </vt:variant>
    </vt:vector>
  </HeadingPairs>
  <TitlesOfParts>
    <vt:vector size="74" baseType="lpstr">
      <vt:lpstr>Arial</vt:lpstr>
      <vt:lpstr>Calibri</vt:lpstr>
      <vt:lpstr>Office Theme</vt:lpstr>
      <vt:lpstr>Linux Boot Camp</vt:lpstr>
      <vt:lpstr>Raspberry Pi / Linux Workshop</vt:lpstr>
      <vt:lpstr>Hardware Processors</vt:lpstr>
      <vt:lpstr>Hardware</vt:lpstr>
      <vt:lpstr>Your Kit</vt:lpstr>
      <vt:lpstr>Build Your Pi Contents</vt:lpstr>
      <vt:lpstr>Build Your Pi Case box</vt:lpstr>
      <vt:lpstr>Build Your Pi Motherboard and SD Card</vt:lpstr>
      <vt:lpstr>Build Your Pi</vt:lpstr>
      <vt:lpstr>Build Your Pi</vt:lpstr>
      <vt:lpstr>Build Your Pi</vt:lpstr>
      <vt:lpstr>Operating System Debian Linux </vt:lpstr>
      <vt:lpstr>History of Linux</vt:lpstr>
      <vt:lpstr>Is Linux a version of UNIX? </vt:lpstr>
      <vt:lpstr>Linux is not UNIX</vt:lpstr>
      <vt:lpstr>Versions of Linux available for Raspberry Pi</vt:lpstr>
      <vt:lpstr>NOOBs  New Out Of Box software</vt:lpstr>
      <vt:lpstr>Raspberry Pi Website</vt:lpstr>
      <vt:lpstr>Obtaining Linux Raspberry Pi</vt:lpstr>
      <vt:lpstr>First Boot</vt:lpstr>
      <vt:lpstr>Loading Process </vt:lpstr>
      <vt:lpstr>Commands?</vt:lpstr>
      <vt:lpstr>More commands</vt:lpstr>
      <vt:lpstr>Command Line Operation</vt:lpstr>
      <vt:lpstr>Network Address/ IP Address</vt:lpstr>
      <vt:lpstr>Raspberry Pi Configuration</vt:lpstr>
      <vt:lpstr>Advanced Options</vt:lpstr>
      <vt:lpstr>Storage Information</vt:lpstr>
      <vt:lpstr>Memory Available</vt:lpstr>
      <vt:lpstr>What storage devices are available?</vt:lpstr>
      <vt:lpstr>Processor Information</vt:lpstr>
      <vt:lpstr>Wireless Configuration</vt:lpstr>
      <vt:lpstr>Wireless Configure Console</vt:lpstr>
      <vt:lpstr>Example of wpa_supplicant.conf</vt:lpstr>
      <vt:lpstr>Implementing Configuration Changes</vt:lpstr>
      <vt:lpstr>Pi Users</vt:lpstr>
      <vt:lpstr>Change your password</vt:lpstr>
      <vt:lpstr>sudo  (superuser doer)</vt:lpstr>
      <vt:lpstr>Giving su privileges to regular users</vt:lpstr>
      <vt:lpstr>Creating a new user</vt:lpstr>
      <vt:lpstr>What happens when a new user is added?</vt:lpstr>
      <vt:lpstr>User Profiles</vt:lpstr>
      <vt:lpstr>There’s no place like /home</vt:lpstr>
      <vt:lpstr>Directory System</vt:lpstr>
      <vt:lpstr>Part of the Raspberry File System</vt:lpstr>
      <vt:lpstr>Deleting a user</vt:lpstr>
      <vt:lpstr>Common File System</vt:lpstr>
      <vt:lpstr>Files</vt:lpstr>
      <vt:lpstr>cp (copy)</vt:lpstr>
      <vt:lpstr>Wildcards</vt:lpstr>
      <vt:lpstr>PowerPoint Presentation</vt:lpstr>
      <vt:lpstr>mv (move)</vt:lpstr>
      <vt:lpstr>mv summary</vt:lpstr>
      <vt:lpstr>rm (remove)</vt:lpstr>
      <vt:lpstr>Examples of rm</vt:lpstr>
      <vt:lpstr>mkdir (make directory)</vt:lpstr>
      <vt:lpstr>type</vt:lpstr>
      <vt:lpstr>which</vt:lpstr>
      <vt:lpstr>Command Documentation</vt:lpstr>
      <vt:lpstr>I/O Redirection</vt:lpstr>
      <vt:lpstr>Standard output appending to existing file</vt:lpstr>
      <vt:lpstr>Standard Input</vt:lpstr>
      <vt:lpstr>Combining &lt; and &gt;</vt:lpstr>
      <vt:lpstr>Pipelines</vt:lpstr>
      <vt:lpstr>Filters</vt:lpstr>
      <vt:lpstr>Common filters</vt:lpstr>
      <vt:lpstr>Permissions</vt:lpstr>
      <vt:lpstr>chmod</vt:lpstr>
      <vt:lpstr>chown</vt:lpstr>
      <vt:lpstr>chgrp Changing Group Ownership </vt:lpstr>
      <vt:lpstr>Writing Your First Script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Raspberry Pi / Linux Workshop</dc:title>
  <dc:creator>carr</dc:creator>
  <cp:lastModifiedBy>Edward C. Carr</cp:lastModifiedBy>
  <cp:revision>77</cp:revision>
  <dcterms:created xsi:type="dcterms:W3CDTF">2015-05-31T23:31:00Z</dcterms:created>
  <dcterms:modified xsi:type="dcterms:W3CDTF">2019-03-27T14:48:28Z</dcterms:modified>
</cp:coreProperties>
</file>