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Lst>
  <p:notesMasterIdLst>
    <p:notesMasterId r:id="rId24"/>
  </p:notesMasterIdLst>
  <p:sldIdLst>
    <p:sldId id="277" r:id="rId6"/>
    <p:sldId id="282" r:id="rId7"/>
    <p:sldId id="278" r:id="rId8"/>
    <p:sldId id="292" r:id="rId9"/>
    <p:sldId id="288" r:id="rId10"/>
    <p:sldId id="279" r:id="rId11"/>
    <p:sldId id="287" r:id="rId12"/>
    <p:sldId id="280" r:id="rId13"/>
    <p:sldId id="293" r:id="rId14"/>
    <p:sldId id="281" r:id="rId15"/>
    <p:sldId id="283" r:id="rId16"/>
    <p:sldId id="285" r:id="rId17"/>
    <p:sldId id="286" r:id="rId18"/>
    <p:sldId id="284" r:id="rId19"/>
    <p:sldId id="291" r:id="rId20"/>
    <p:sldId id="289" r:id="rId21"/>
    <p:sldId id="294"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ution" id="{80A2166F-FECE-4AA0-AC4F-7FA5A4B3E17D}">
          <p14:sldIdLst>
            <p14:sldId id="277"/>
            <p14:sldId id="282"/>
            <p14:sldId id="278"/>
          </p14:sldIdLst>
        </p14:section>
        <p14:section name="Malware Analysis" id="{5D03AC38-6D2D-4723-899E-6BF44D0B0F54}">
          <p14:sldIdLst>
            <p14:sldId id="292"/>
            <p14:sldId id="288"/>
            <p14:sldId id="279"/>
            <p14:sldId id="287"/>
            <p14:sldId id="280"/>
            <p14:sldId id="293"/>
            <p14:sldId id="281"/>
            <p14:sldId id="283"/>
            <p14:sldId id="285"/>
            <p14:sldId id="286"/>
            <p14:sldId id="284"/>
            <p14:sldId id="291"/>
            <p14:sldId id="289"/>
            <p14:sldId id="294"/>
            <p14:sldId id="2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2" autoAdjust="0"/>
    <p:restoredTop sz="94637" autoAdjust="0"/>
  </p:normalViewPr>
  <p:slideViewPr>
    <p:cSldViewPr snapToGrid="0">
      <p:cViewPr>
        <p:scale>
          <a:sx n="70" d="100"/>
          <a:sy n="70" d="100"/>
        </p:scale>
        <p:origin x="48" y="54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6" d="100"/>
          <a:sy n="46" d="100"/>
        </p:scale>
        <p:origin x="154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54576-A3BB-48F9-891E-992E86D01A7B}"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8F3C89-9E49-4851-A18A-DAECD34FD650}" type="slidenum">
              <a:rPr lang="en-US" smtClean="0"/>
              <a:t>‹#›</a:t>
            </a:fld>
            <a:endParaRPr lang="en-US"/>
          </a:p>
        </p:txBody>
      </p:sp>
    </p:spTree>
    <p:extLst>
      <p:ext uri="{BB962C8B-B14F-4D97-AF65-F5344CB8AC3E}">
        <p14:creationId xmlns:p14="http://schemas.microsoft.com/office/powerpoint/2010/main" val="71151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F3C89-9E49-4851-A18A-DAECD34FD650}" type="slidenum">
              <a:rPr lang="en-US" smtClean="0"/>
              <a:t>1</a:t>
            </a:fld>
            <a:endParaRPr lang="en-US"/>
          </a:p>
        </p:txBody>
      </p:sp>
    </p:spTree>
    <p:extLst>
      <p:ext uri="{BB962C8B-B14F-4D97-AF65-F5344CB8AC3E}">
        <p14:creationId xmlns:p14="http://schemas.microsoft.com/office/powerpoint/2010/main" val="1019592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 placeholder for a visual demonstration that will take place, demonstration will be of…</a:t>
            </a:r>
          </a:p>
          <a:p>
            <a:endParaRPr lang="en-US" dirty="0"/>
          </a:p>
          <a:p>
            <a:pPr marL="171450" indent="-171450">
              <a:buFont typeface="Arial" panose="020B0604020202020204" pitchFamily="34" charset="0"/>
              <a:buChar char="•"/>
            </a:pPr>
            <a:r>
              <a:rPr lang="en-US" dirty="0"/>
              <a:t>Demo virtual malware environment on personal laptop</a:t>
            </a:r>
          </a:p>
          <a:p>
            <a:pPr marL="628650" lvl="1" indent="-171450">
              <a:buFont typeface="Arial" panose="020B0604020202020204" pitchFamily="34" charset="0"/>
              <a:buChar char="•"/>
            </a:pPr>
            <a:r>
              <a:rPr lang="en-US" dirty="0"/>
              <a:t>Personal Laptop is a Mac Book</a:t>
            </a:r>
          </a:p>
          <a:p>
            <a:pPr marL="628650" lvl="1" indent="-171450">
              <a:buFont typeface="Arial" panose="020B0604020202020204" pitchFamily="34" charset="0"/>
              <a:buChar char="•"/>
            </a:pPr>
            <a:r>
              <a:rPr lang="en-US" dirty="0"/>
              <a:t>Virtual environment is running </a:t>
            </a:r>
            <a:r>
              <a:rPr lang="en-US" dirty="0" err="1"/>
              <a:t>REMnux</a:t>
            </a:r>
            <a:r>
              <a:rPr lang="en-US" dirty="0"/>
              <a:t> and Windows</a:t>
            </a:r>
          </a:p>
          <a:p>
            <a:pPr marL="171450" lvl="0" indent="-171450">
              <a:buFont typeface="Arial" panose="020B0604020202020204" pitchFamily="34" charset="0"/>
              <a:buChar char="•"/>
            </a:pPr>
            <a:r>
              <a:rPr lang="en-US" dirty="0"/>
              <a:t>Turn on </a:t>
            </a:r>
            <a:r>
              <a:rPr lang="en-US" dirty="0" err="1"/>
              <a:t>fakedns</a:t>
            </a:r>
            <a:r>
              <a:rPr lang="en-US" dirty="0"/>
              <a:t> in REMNUX (allows to act as </a:t>
            </a:r>
            <a:r>
              <a:rPr lang="en-US" dirty="0" err="1"/>
              <a:t>dns</a:t>
            </a:r>
            <a:r>
              <a:rPr lang="en-US" dirty="0"/>
              <a:t> resolver for malicious programs looking to connect to outside world)</a:t>
            </a:r>
          </a:p>
          <a:p>
            <a:pPr marL="171450" lvl="0" indent="-171450">
              <a:buFont typeface="Arial" panose="020B0604020202020204" pitchFamily="34" charset="0"/>
              <a:buChar char="•"/>
            </a:pPr>
            <a:r>
              <a:rPr lang="en-US" dirty="0"/>
              <a:t>Turn on </a:t>
            </a:r>
            <a:r>
              <a:rPr lang="en-US" dirty="0" err="1"/>
              <a:t>WireShark</a:t>
            </a:r>
            <a:r>
              <a:rPr lang="en-US" dirty="0"/>
              <a:t> in </a:t>
            </a:r>
            <a:r>
              <a:rPr lang="en-US" dirty="0" err="1"/>
              <a:t>REMNux</a:t>
            </a:r>
            <a:r>
              <a:rPr lang="en-US" dirty="0"/>
              <a:t> (allows to catch packets being sent from </a:t>
            </a:r>
            <a:r>
              <a:rPr lang="en-US" dirty="0" err="1"/>
              <a:t>REMnux</a:t>
            </a:r>
            <a:r>
              <a:rPr lang="en-US" dirty="0"/>
              <a:t>)</a:t>
            </a:r>
          </a:p>
          <a:p>
            <a:pPr marL="171450" lvl="0" indent="-171450">
              <a:buFont typeface="Arial" panose="020B0604020202020204" pitchFamily="34" charset="0"/>
              <a:buChar char="•"/>
            </a:pPr>
            <a:r>
              <a:rPr lang="en-US" dirty="0"/>
              <a:t>Turn on Process Monitor on Windows (Allows to see what processes are currently running, what processes start other processes after execution on host)</a:t>
            </a:r>
          </a:p>
          <a:p>
            <a:pPr marL="171450" lvl="0" indent="-171450">
              <a:buFont typeface="Arial" panose="020B0604020202020204" pitchFamily="34" charset="0"/>
              <a:buChar char="•"/>
            </a:pPr>
            <a:r>
              <a:rPr lang="en-US" dirty="0"/>
              <a:t>Execute malware on Windows Machine after a snap shot has been taken</a:t>
            </a:r>
          </a:p>
          <a:p>
            <a:pPr marL="628650" lvl="1" indent="-171450">
              <a:buFont typeface="Arial" panose="020B0604020202020204" pitchFamily="34" charset="0"/>
              <a:buChar char="•"/>
            </a:pPr>
            <a:r>
              <a:rPr lang="en-US" dirty="0"/>
              <a:t>Monitor activity on Process Monitor after execution, note what process(</a:t>
            </a:r>
            <a:r>
              <a:rPr lang="en-US" dirty="0" err="1"/>
              <a:t>es</a:t>
            </a:r>
            <a:r>
              <a:rPr lang="en-US" dirty="0"/>
              <a:t>) have started</a:t>
            </a:r>
          </a:p>
          <a:p>
            <a:pPr marL="628650" lvl="1" indent="-171450">
              <a:buFont typeface="Arial" panose="020B0604020202020204" pitchFamily="34" charset="0"/>
              <a:buChar char="•"/>
            </a:pPr>
            <a:r>
              <a:rPr lang="en-US" dirty="0"/>
              <a:t>Monitor packets being captured in </a:t>
            </a:r>
            <a:r>
              <a:rPr lang="en-US" dirty="0" err="1"/>
              <a:t>REMnux</a:t>
            </a:r>
            <a:endParaRPr lang="en-US" dirty="0"/>
          </a:p>
          <a:p>
            <a:pPr marL="628650" lvl="1" indent="-171450">
              <a:buFont typeface="Arial" panose="020B0604020202020204" pitchFamily="34" charset="0"/>
              <a:buChar char="•"/>
            </a:pPr>
            <a:r>
              <a:rPr lang="en-US" dirty="0"/>
              <a:t>Monitor network traffic being captured in </a:t>
            </a:r>
            <a:r>
              <a:rPr lang="en-US" dirty="0" err="1"/>
              <a:t>REMnux</a:t>
            </a:r>
            <a:r>
              <a:rPr lang="en-US" dirty="0"/>
              <a:t> for unusual traffic/connections being made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After demonstration, understand how just a small fragment of these findings can be used as Indicators of Compromise which can assist in creation of signatures and rules.</a:t>
            </a:r>
          </a:p>
        </p:txBody>
      </p:sp>
      <p:sp>
        <p:nvSpPr>
          <p:cNvPr id="4" name="Slide Number Placeholder 3"/>
          <p:cNvSpPr>
            <a:spLocks noGrp="1"/>
          </p:cNvSpPr>
          <p:nvPr>
            <p:ph type="sldNum" sz="quarter" idx="10"/>
          </p:nvPr>
        </p:nvSpPr>
        <p:spPr/>
        <p:txBody>
          <a:bodyPr/>
          <a:lstStyle/>
          <a:p>
            <a:fld id="{D58F3C89-9E49-4851-A18A-DAECD34FD650}" type="slidenum">
              <a:rPr lang="en-US" smtClean="0"/>
              <a:t>15</a:t>
            </a:fld>
            <a:endParaRPr lang="en-US"/>
          </a:p>
        </p:txBody>
      </p:sp>
    </p:spTree>
    <p:extLst>
      <p:ext uri="{BB962C8B-B14F-4D97-AF65-F5344CB8AC3E}">
        <p14:creationId xmlns:p14="http://schemas.microsoft.com/office/powerpoint/2010/main" val="4213636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cxnSp>
        <p:nvCxnSpPr>
          <p:cNvPr id="22" name="Straight Connector 21"/>
          <p:cNvCxnSpPr/>
          <p:nvPr/>
        </p:nvCxnSpPr>
        <p:spPr bwMode="auto">
          <a:xfrm>
            <a:off x="1098208" y="6534227"/>
            <a:ext cx="10593057"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24" name="Footer Placeholder 4">
            <a:extLst>
              <a:ext uri="{FF2B5EF4-FFF2-40B4-BE49-F238E27FC236}">
                <a16:creationId xmlns:a16="http://schemas.microsoft.com/office/drawing/2014/main" id="{A6F8C1D3-B223-45F7-8AB1-F8F23D05F8D9}"/>
              </a:ext>
            </a:extLst>
          </p:cNvPr>
          <p:cNvSpPr txBox="1">
            <a:spLocks/>
          </p:cNvSpPr>
          <p:nvPr userDrawn="1"/>
        </p:nvSpPr>
        <p:spPr>
          <a:xfrm>
            <a:off x="1116457" y="656810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2018</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
        <p:nvSpPr>
          <p:cNvPr id="14" name="Slide Number Placeholder 5">
            <a:extLst>
              <a:ext uri="{FF2B5EF4-FFF2-40B4-BE49-F238E27FC236}">
                <a16:creationId xmlns:a16="http://schemas.microsoft.com/office/drawing/2014/main" id="{495288DB-2197-4AA1-9E62-6093715D88C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a:xfrm>
            <a:off x="616448" y="365760"/>
            <a:ext cx="11236721" cy="75025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algn="l" defTabSz="1216185" rtl="0" eaLnBrk="1" latinLnBrk="0" hangingPunct="1">
              <a:spcBef>
                <a:spcPts val="0"/>
              </a:spcBef>
              <a:spcAft>
                <a:spcPts val="798"/>
              </a:spcAft>
              <a:buClr>
                <a:schemeClr val="tx2"/>
              </a:buClr>
              <a:defRPr lang="en-US" sz="2660" b="1" kern="1200" smtClean="0">
                <a:solidFill>
                  <a:schemeClr val="tx1"/>
                </a:solidFill>
                <a:latin typeface="Arial" pitchFamily="34" charset="0"/>
                <a:ea typeface="Verdana" pitchFamily="34" charset="0"/>
                <a:cs typeface="Arial"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5" name="Footer Placeholder 4">
            <a:extLst>
              <a:ext uri="{FF2B5EF4-FFF2-40B4-BE49-F238E27FC236}">
                <a16:creationId xmlns:a16="http://schemas.microsoft.com/office/drawing/2014/main" id="{23EC0F36-D4CB-468E-9966-B9986B20A44E}"/>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7" name="Slide Number Placeholder 5">
            <a:extLst>
              <a:ext uri="{FF2B5EF4-FFF2-40B4-BE49-F238E27FC236}">
                <a16:creationId xmlns:a16="http://schemas.microsoft.com/office/drawing/2014/main" id="{B53F2848-DF32-4C59-B04B-EBFD963B2F8D}"/>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28118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Arial" pitchFamily="34" charset="0"/>
                <a:cs typeface="Times New Roman" pitchFamily="18"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chemeClr val="accent1"/>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6" name="Slide Number Placeholder 5">
            <a:extLst>
              <a:ext uri="{FF2B5EF4-FFF2-40B4-BE49-F238E27FC236}">
                <a16:creationId xmlns:a16="http://schemas.microsoft.com/office/drawing/2014/main" id="{B0B872EE-CF6B-48C6-B994-9F72BDEE74E7}"/>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pic>
        <p:nvPicPr>
          <p:cNvPr id="13" name="Picture 12">
            <a:extLst>
              <a:ext uri="{FF2B5EF4-FFF2-40B4-BE49-F238E27FC236}">
                <a16:creationId xmlns:a16="http://schemas.microsoft.com/office/drawing/2014/main" id="{7877EF46-3A45-4BDE-AA70-BD4E5B79A8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11524948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8" name="Footer Placeholder 4">
            <a:extLst>
              <a:ext uri="{FF2B5EF4-FFF2-40B4-BE49-F238E27FC236}">
                <a16:creationId xmlns:a16="http://schemas.microsoft.com/office/drawing/2014/main" id="{D9402E9C-BD42-4CBC-B8DB-6DD8E327B3E0}"/>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10" name="Slide Number Placeholder 5">
            <a:extLst>
              <a:ext uri="{FF2B5EF4-FFF2-40B4-BE49-F238E27FC236}">
                <a16:creationId xmlns:a16="http://schemas.microsoft.com/office/drawing/2014/main" id="{CEB45D1C-3664-40B8-A5D0-E8CCF94E9716}"/>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3AEDCC4-6D38-465B-B49A-7AF26D66809D}"/>
              </a:ext>
            </a:extLst>
          </p:cNvPr>
          <p:cNvSpPr>
            <a:spLocks noGrp="1"/>
          </p:cNvSpPr>
          <p:nvPr>
            <p:ph type="ftr" sz="quarter" idx="11"/>
          </p:nvPr>
        </p:nvSpPr>
        <p:spPr>
          <a:xfrm>
            <a:off x="616448" y="6512721"/>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7" name="Slide Number Placeholder 5">
            <a:extLst>
              <a:ext uri="{FF2B5EF4-FFF2-40B4-BE49-F238E27FC236}">
                <a16:creationId xmlns:a16="http://schemas.microsoft.com/office/drawing/2014/main" id="{9983BB99-7878-4217-A951-411299834543}"/>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80646" y="1162059"/>
            <a:ext cx="11368454" cy="20954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4" name="Footer Placeholder 4">
            <a:extLst>
              <a:ext uri="{FF2B5EF4-FFF2-40B4-BE49-F238E27FC236}">
                <a16:creationId xmlns:a16="http://schemas.microsoft.com/office/drawing/2014/main" id="{37372B85-3FD3-4851-8934-DDF405A5FEBD}"/>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6E540930-2B08-4727-B9A2-078A4D8C527A}"/>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23D89D2D-9F9A-4436-ACCC-12C4EEB682D9}"/>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27538" y="1162059"/>
            <a:ext cx="11321562" cy="186096"/>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nvGrpSpPr>
          <p:cNvPr id="4" name="Group 3"/>
          <p:cNvGrpSpPr/>
          <p:nvPr/>
        </p:nvGrpSpPr>
        <p:grpSpPr>
          <a:xfrm>
            <a:off x="4180109" y="4759342"/>
            <a:ext cx="3732451" cy="687607"/>
            <a:chOff x="2659017" y="4816914"/>
            <a:chExt cx="3732451" cy="687607"/>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7" name="Picture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8" name="Picture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9" name="Picture 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0" name="TextBox 9"/>
          <p:cNvSpPr txBox="1"/>
          <p:nvPr/>
        </p:nvSpPr>
        <p:spPr>
          <a:xfrm>
            <a:off x="3153845" y="2396381"/>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81600" y="1295400"/>
            <a:ext cx="1729468" cy="791415"/>
          </a:xfrm>
          <a:prstGeom prst="rect">
            <a:avLst/>
          </a:prstGeom>
        </p:spPr>
      </p:pic>
      <p:sp>
        <p:nvSpPr>
          <p:cNvPr id="13" name="Slide Number Placeholder 5">
            <a:extLst>
              <a:ext uri="{FF2B5EF4-FFF2-40B4-BE49-F238E27FC236}">
                <a16:creationId xmlns:a16="http://schemas.microsoft.com/office/drawing/2014/main" id="{B7782C9A-11A1-4178-A238-6B25283AF52F}"/>
              </a:ext>
            </a:extLst>
          </p:cNvPr>
          <p:cNvSpPr>
            <a:spLocks noGrp="1"/>
          </p:cNvSpPr>
          <p:nvPr>
            <p:ph type="sldNum" sz="quarter" idx="12"/>
          </p:nvPr>
        </p:nvSpPr>
        <p:spPr>
          <a:xfrm>
            <a:off x="10275063" y="55601"/>
            <a:ext cx="1765676" cy="252626"/>
          </a:xfrm>
          <a:prstGeom prst="rect">
            <a:avLst/>
          </a:prstGeom>
          <a:ln>
            <a:noFill/>
          </a:ln>
        </p:spPr>
        <p:txBody>
          <a:bodyPr/>
          <a:lstStyle>
            <a:lvl1pPr algn="r">
              <a:defRPr sz="1000">
                <a:solidFill>
                  <a:schemeClr val="bg1">
                    <a:lumMod val="50000"/>
                  </a:schemeClr>
                </a:solidFill>
              </a:defRPr>
            </a:lvl1pPr>
          </a:lstStyle>
          <a:p>
            <a:r>
              <a:rPr lang="en-US" dirty="0">
                <a:latin typeface="Arial" pitchFamily="34" charset="0"/>
              </a:rPr>
              <a:t>| </a:t>
            </a:r>
            <a:fld id="{295008BC-DA31-4D19-837B-EFA4386B05F5}" type="slidenum">
              <a:rPr lang="en-US" smtClean="0">
                <a:latin typeface="Arial" pitchFamily="34" charset="0"/>
              </a:rPr>
              <a:pPr/>
              <a:t>‹#›</a:t>
            </a:fld>
            <a:r>
              <a:rPr lang="en-US" dirty="0">
                <a:latin typeface="Arial" pitchFamily="34" charset="0"/>
              </a:rPr>
              <a:t> |</a:t>
            </a:r>
            <a:r>
              <a:rPr lang="en-US" dirty="0">
                <a:latin typeface="Arial" pitchFamily="34" charset="0"/>
                <a:ea typeface="Verdana" pitchFamily="34" charset="0"/>
                <a:cs typeface="Verdana" pitchFamily="34" charset="0"/>
              </a:rPr>
              <a:t> </a:t>
            </a:r>
          </a:p>
        </p:txBody>
      </p:sp>
    </p:spTree>
    <p:extLst>
      <p:ext uri="{BB962C8B-B14F-4D97-AF65-F5344CB8AC3E}">
        <p14:creationId xmlns:p14="http://schemas.microsoft.com/office/powerpoint/2010/main" val="12173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7B290-4C91-4A2C-AB43-9A4FF7034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A82AF1-4AC1-4586-894E-D7E6E30D49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679C77-5255-4980-8BD5-F06455AD95C8}"/>
              </a:ext>
            </a:extLst>
          </p:cNvPr>
          <p:cNvSpPr>
            <a:spLocks noGrp="1"/>
          </p:cNvSpPr>
          <p:nvPr>
            <p:ph type="dt" sz="half" idx="10"/>
          </p:nvPr>
        </p:nvSpPr>
        <p:spPr/>
        <p:txBody>
          <a:bodyPr/>
          <a:lstStyle/>
          <a:p>
            <a:fld id="{FE22CC0C-35E7-4885-B4D0-1A4DD5094B67}" type="datetimeFigureOut">
              <a:rPr lang="en-US" smtClean="0"/>
              <a:t>11/6/2018</a:t>
            </a:fld>
            <a:endParaRPr lang="en-US"/>
          </a:p>
        </p:txBody>
      </p:sp>
      <p:sp>
        <p:nvSpPr>
          <p:cNvPr id="5" name="Footer Placeholder 4">
            <a:extLst>
              <a:ext uri="{FF2B5EF4-FFF2-40B4-BE49-F238E27FC236}">
                <a16:creationId xmlns:a16="http://schemas.microsoft.com/office/drawing/2014/main" id="{7C5D506B-6B4D-4C64-8BF1-73543EFFB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63327-8A24-4F87-BA1B-A31BF25E94AC}"/>
              </a:ext>
            </a:extLst>
          </p:cNvPr>
          <p:cNvSpPr>
            <a:spLocks noGrp="1"/>
          </p:cNvSpPr>
          <p:nvPr>
            <p:ph type="sldNum" sz="quarter" idx="12"/>
          </p:nvPr>
        </p:nvSpPr>
        <p:spPr/>
        <p:txBody>
          <a:bodyPr/>
          <a:lstStyle/>
          <a:p>
            <a:fld id="{A2505080-34F1-4AE9-A510-019707895C89}" type="slidenum">
              <a:rPr lang="en-US" smtClean="0"/>
              <a:t>‹#›</a:t>
            </a:fld>
            <a:endParaRPr lang="en-US"/>
          </a:p>
        </p:txBody>
      </p:sp>
    </p:spTree>
    <p:extLst>
      <p:ext uri="{BB962C8B-B14F-4D97-AF65-F5344CB8AC3E}">
        <p14:creationId xmlns:p14="http://schemas.microsoft.com/office/powerpoint/2010/main" val="84688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dirty="0"/>
              <a:t>Third level</a:t>
            </a:r>
          </a:p>
        </p:txBody>
      </p:sp>
      <p:sp>
        <p:nvSpPr>
          <p:cNvPr id="5" name="Footer Placeholder 4">
            <a:extLst>
              <a:ext uri="{FF2B5EF4-FFF2-40B4-BE49-F238E27FC236}">
                <a16:creationId xmlns:a16="http://schemas.microsoft.com/office/drawing/2014/main" id="{0BFB014C-8519-4FF8-8586-D4137994061A}"/>
              </a:ext>
            </a:extLst>
          </p:cNvPr>
          <p:cNvSpPr>
            <a:spLocks noGrp="1"/>
          </p:cNvSpPr>
          <p:nvPr>
            <p:ph type="ftr" sz="quarter" idx="3"/>
          </p:nvPr>
        </p:nvSpPr>
        <p:spPr>
          <a:xfrm>
            <a:off x="616448" y="6561013"/>
            <a:ext cx="7536952" cy="196850"/>
          </a:xfrm>
          <a:prstGeom prst="rect">
            <a:avLst/>
          </a:prstGeom>
        </p:spPr>
        <p:txBody>
          <a:bodyPr vert="horz" lIns="0" tIns="0" rIns="0" bIns="0" rtlCol="0" anchor="ctr"/>
          <a:lstStyle>
            <a:lvl1pPr algn="ctr">
              <a:defRPr sz="800">
                <a:solidFill>
                  <a:schemeClr val="tx1">
                    <a:tint val="75000"/>
                  </a:schemeClr>
                </a:solidFill>
              </a:defRPr>
            </a:lvl1pPr>
          </a:lstStyle>
          <a:p>
            <a:pPr algn="l"/>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2" name="Straight Connector 11" descr="Artifact">
            <a:extLst>
              <a:ext uri="{FF2B5EF4-FFF2-40B4-BE49-F238E27FC236}">
                <a16:creationId xmlns:a16="http://schemas.microsoft.com/office/drawing/2014/main" id="{DC069472-29C7-4CEC-83B3-DFDBE2BD327E}"/>
              </a:ext>
            </a:extLst>
          </p:cNvPr>
          <p:cNvCxnSpPr>
            <a:cxnSpLocks/>
          </p:cNvCxnSpPr>
          <p:nvPr/>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chemeClr val="accent1"/>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9" y="1242752"/>
            <a:ext cx="11236720" cy="0"/>
          </a:xfrm>
          <a:prstGeom prst="line">
            <a:avLst/>
          </a:prstGeom>
          <a:solidFill>
            <a:srgbClr val="FFCC99"/>
          </a:solidFill>
          <a:ln w="12700" cap="flat" cmpd="sng" algn="ctr">
            <a:solidFill>
              <a:schemeClr val="bg1">
                <a:lumMod val="50000"/>
              </a:schemeClr>
            </a:solidFill>
            <a:prstDash val="solid"/>
            <a:round/>
            <a:headEnd type="none" w="med" len="med"/>
            <a:tailEnd type="none" w="med" len="med"/>
          </a:ln>
          <a:effectLst/>
        </p:spPr>
      </p:cxnSp>
      <p:pic>
        <p:nvPicPr>
          <p:cNvPr id="18" name="Picture 17">
            <a:extLst>
              <a:ext uri="{FF2B5EF4-FFF2-40B4-BE49-F238E27FC236}">
                <a16:creationId xmlns:a16="http://schemas.microsoft.com/office/drawing/2014/main" id="{64C1F248-F373-4E3C-80A4-2A604FACF6B8}"/>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5" r:id="rId3"/>
    <p:sldLayoutId id="2147483660" r:id="rId4"/>
    <p:sldLayoutId id="2147483661" r:id="rId5"/>
    <p:sldLayoutId id="2147483662" r:id="rId6"/>
    <p:sldLayoutId id="2147483663" r:id="rId7"/>
    <p:sldLayoutId id="2147483664" r:id="rId8"/>
    <p:sldLayoutId id="2147483667" r:id="rId9"/>
  </p:sldLayoutIdLst>
  <p:hf hdr="0" dt="0"/>
  <p:txStyles>
    <p:titleStyle>
      <a:lvl1pPr algn="l" defTabSz="914400" rtl="0" eaLnBrk="1" latinLnBrk="0" hangingPunct="1">
        <a:lnSpc>
          <a:spcPct val="900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smtClean="0">
          <a:solidFill>
            <a:schemeClr val="tx1"/>
          </a:solidFill>
          <a:latin typeface="Arial" pitchFamily="34" charset="0"/>
          <a:ea typeface="+mn-ea"/>
          <a:cs typeface="Arial"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jp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4.xml"/><Relationship Id="rId5" Type="http://schemas.openxmlformats.org/officeDocument/2006/relationships/image" Target="../media/image21.jpg"/><Relationship Id="rId4" Type="http://schemas.openxmlformats.org/officeDocument/2006/relationships/image" Target="../media/image20.jpg"/></Relationships>
</file>

<file path=ppt/slides/_rels/slide13.xml.rels><?xml version="1.0" encoding="UTF-8" standalone="yes"?>
<Relationships xmlns="http://schemas.openxmlformats.org/package/2006/relationships"><Relationship Id="rId3" Type="http://schemas.openxmlformats.org/officeDocument/2006/relationships/hyperlink" Target="https://www.virustotal.com/" TargetMode="External"/><Relationship Id="rId2" Type="http://schemas.openxmlformats.org/officeDocument/2006/relationships/hyperlink" Target="https://github.com/mitre/multiscanner"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rshipp/awesome-malware-analysis" TargetMode="External"/><Relationship Id="rId2" Type="http://schemas.openxmlformats.org/officeDocument/2006/relationships/hyperlink" Target="https://www.blackhat.com/presentations/bh-dc-07/Kendall_McMillan/Presentation/bh-dc-07-Kendall_McMillan.pdf" TargetMode="External"/><Relationship Id="rId1" Type="http://schemas.openxmlformats.org/officeDocument/2006/relationships/slideLayout" Target="../slideLayouts/slideLayout2.xml"/><Relationship Id="rId6" Type="http://schemas.openxmlformats.org/officeDocument/2006/relationships/hyperlink" Target="https://www.mitre.org/jobs" TargetMode="External"/><Relationship Id="rId5" Type="http://schemas.openxmlformats.org/officeDocument/2006/relationships/hyperlink" Target="https://www.youtube.com/watch?v=7skHl7SxbRM" TargetMode="External"/><Relationship Id="rId4" Type="http://schemas.openxmlformats.org/officeDocument/2006/relationships/hyperlink" Target="https://www.mitre.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zeltser.com/" TargetMode="External"/><Relationship Id="rId2" Type="http://schemas.openxmlformats.org/officeDocument/2006/relationships/hyperlink" Target="http://opensecuritytraining.inf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 Id="rId5" Type="http://schemas.openxmlformats.org/officeDocument/2006/relationships/image" Target="../media/image11.jpg"/><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azon.com/Practical-Malware-Analysis-Hands-Dissecting/dp/1593272901"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A266-7F9E-426D-9D2C-2430A643DADD}"/>
              </a:ext>
            </a:extLst>
          </p:cNvPr>
          <p:cNvSpPr>
            <a:spLocks noGrp="1"/>
          </p:cNvSpPr>
          <p:nvPr>
            <p:ph type="ctrTitle" sz="quarter"/>
          </p:nvPr>
        </p:nvSpPr>
        <p:spPr/>
        <p:txBody>
          <a:bodyPr/>
          <a:lstStyle/>
          <a:p>
            <a:r>
              <a:rPr lang="en-US" dirty="0"/>
              <a:t>Talking Malware Analysis with MITRE</a:t>
            </a:r>
          </a:p>
        </p:txBody>
      </p:sp>
      <p:sp>
        <p:nvSpPr>
          <p:cNvPr id="3" name="Subtitle 2">
            <a:extLst>
              <a:ext uri="{FF2B5EF4-FFF2-40B4-BE49-F238E27FC236}">
                <a16:creationId xmlns:a16="http://schemas.microsoft.com/office/drawing/2014/main" id="{140355BF-1E1E-4C2B-AAC9-D872F41A986B}"/>
              </a:ext>
            </a:extLst>
          </p:cNvPr>
          <p:cNvSpPr>
            <a:spLocks noGrp="1"/>
          </p:cNvSpPr>
          <p:nvPr>
            <p:ph type="subTitle" idx="1"/>
          </p:nvPr>
        </p:nvSpPr>
        <p:spPr/>
        <p:txBody>
          <a:bodyPr/>
          <a:lstStyle/>
          <a:p>
            <a:r>
              <a:rPr lang="en-US" sz="1600" dirty="0"/>
              <a:t>Jonathan Jones | Michael Long</a:t>
            </a:r>
          </a:p>
        </p:txBody>
      </p:sp>
      <p:sp>
        <p:nvSpPr>
          <p:cNvPr id="4" name="Slide Number Placeholder 3">
            <a:extLst>
              <a:ext uri="{FF2B5EF4-FFF2-40B4-BE49-F238E27FC236}">
                <a16:creationId xmlns:a16="http://schemas.microsoft.com/office/drawing/2014/main" id="{8AAAE5D7-0852-43F8-9C6E-C85A4D8D86D2}"/>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5" name="TextBox 4">
            <a:extLst>
              <a:ext uri="{FF2B5EF4-FFF2-40B4-BE49-F238E27FC236}">
                <a16:creationId xmlns:a16="http://schemas.microsoft.com/office/drawing/2014/main" id="{079D9289-03EE-493F-B8C7-4E09FC02ADD3}"/>
              </a:ext>
            </a:extLst>
          </p:cNvPr>
          <p:cNvSpPr txBox="1"/>
          <p:nvPr/>
        </p:nvSpPr>
        <p:spPr>
          <a:xfrm>
            <a:off x="1044164" y="6212069"/>
            <a:ext cx="5945916" cy="276999"/>
          </a:xfrm>
          <a:prstGeom prst="rect">
            <a:avLst/>
          </a:prstGeom>
          <a:noFill/>
        </p:spPr>
        <p:txBody>
          <a:bodyPr wrap="square" rtlCol="0">
            <a:spAutoFit/>
          </a:bodyPr>
          <a:lstStyle/>
          <a:p>
            <a:r>
              <a:rPr lang="en-US" sz="1200" b="1" dirty="0"/>
              <a:t>Approved for Public Release; Distribution Unlimited. Public Release Case Number 18-3817</a:t>
            </a:r>
            <a:endParaRPr lang="en-US" sz="1200" dirty="0"/>
          </a:p>
        </p:txBody>
      </p:sp>
    </p:spTree>
    <p:extLst>
      <p:ext uri="{BB962C8B-B14F-4D97-AF65-F5344CB8AC3E}">
        <p14:creationId xmlns:p14="http://schemas.microsoft.com/office/powerpoint/2010/main" val="7000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85D5-F742-47FD-B96C-4C0269B247FA}"/>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How To Perform Analysis</a:t>
            </a:r>
            <a:endParaRPr lang="en-US" dirty="0">
              <a:solidFill>
                <a:schemeClr val="accent1"/>
              </a:solidFill>
            </a:endParaRPr>
          </a:p>
        </p:txBody>
      </p:sp>
      <p:sp>
        <p:nvSpPr>
          <p:cNvPr id="12" name="Content Placeholder 11">
            <a:extLst>
              <a:ext uri="{FF2B5EF4-FFF2-40B4-BE49-F238E27FC236}">
                <a16:creationId xmlns:a16="http://schemas.microsoft.com/office/drawing/2014/main" id="{C469D6E2-5969-43C0-8F72-D7B643951B81}"/>
              </a:ext>
            </a:extLst>
          </p:cNvPr>
          <p:cNvSpPr>
            <a:spLocks noGrp="1"/>
          </p:cNvSpPr>
          <p:nvPr>
            <p:ph idx="1"/>
          </p:nvPr>
        </p:nvSpPr>
        <p:spPr/>
        <p:txBody>
          <a:bodyPr/>
          <a:lstStyle/>
          <a:p>
            <a:r>
              <a:rPr lang="en-US" dirty="0"/>
              <a:t>Advanced static analysis</a:t>
            </a:r>
          </a:p>
          <a:p>
            <a:pPr lvl="1"/>
            <a:r>
              <a:rPr lang="en-US" dirty="0"/>
              <a:t>Deep inspection of code to understand the inner workings of the malware</a:t>
            </a:r>
          </a:p>
          <a:p>
            <a:pPr lvl="2"/>
            <a:r>
              <a:rPr lang="en-US" dirty="0"/>
              <a:t>Reverse-engineering with a disassembler</a:t>
            </a:r>
          </a:p>
          <a:p>
            <a:pPr lvl="2"/>
            <a:r>
              <a:rPr lang="en-US" dirty="0"/>
              <a:t>Complex, requires understanding of assembly code</a:t>
            </a:r>
            <a:br>
              <a:rPr lang="en-US" dirty="0"/>
            </a:br>
            <a:endParaRPr lang="en-US" dirty="0"/>
          </a:p>
          <a:p>
            <a:r>
              <a:rPr lang="en-US" dirty="0"/>
              <a:t>Advanced Dynamic Analysis</a:t>
            </a:r>
          </a:p>
          <a:p>
            <a:pPr lvl="1"/>
            <a:r>
              <a:rPr lang="en-US" dirty="0"/>
              <a:t>Run code in a debugger</a:t>
            </a:r>
          </a:p>
          <a:p>
            <a:pPr lvl="1"/>
            <a:r>
              <a:rPr lang="en-US" dirty="0"/>
              <a:t>Examines internal state of a running malicious executable</a:t>
            </a:r>
          </a:p>
          <a:p>
            <a:endParaRPr lang="en-US" dirty="0"/>
          </a:p>
        </p:txBody>
      </p:sp>
      <p:sp>
        <p:nvSpPr>
          <p:cNvPr id="5" name="Footer Placeholder 4">
            <a:extLst>
              <a:ext uri="{FF2B5EF4-FFF2-40B4-BE49-F238E27FC236}">
                <a16:creationId xmlns:a16="http://schemas.microsoft.com/office/drawing/2014/main" id="{B1E48FDA-E437-4039-A152-3E8B97A82814}"/>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46640BC-8ABA-438C-A867-A65BE67C81A3}"/>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10</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8" name="TextBox 7">
            <a:extLst>
              <a:ext uri="{FF2B5EF4-FFF2-40B4-BE49-F238E27FC236}">
                <a16:creationId xmlns:a16="http://schemas.microsoft.com/office/drawing/2014/main" id="{B04606AC-EE43-4574-8B42-3D98710D9A2D}"/>
              </a:ext>
            </a:extLst>
          </p:cNvPr>
          <p:cNvSpPr txBox="1"/>
          <p:nvPr/>
        </p:nvSpPr>
        <p:spPr>
          <a:xfrm>
            <a:off x="4644344" y="450204"/>
            <a:ext cx="720882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dirty="0"/>
              <a:t>Safety 1</a:t>
            </a:r>
            <a:r>
              <a:rPr lang="en-US" sz="2000" b="1" baseline="30000" dirty="0"/>
              <a:t>st</a:t>
            </a:r>
            <a:r>
              <a:rPr lang="en-US" sz="2400" b="1" dirty="0"/>
              <a:t>: Controlled Environment = Safe Environment</a:t>
            </a:r>
            <a:endParaRPr lang="en-US" sz="2000" b="1" dirty="0"/>
          </a:p>
        </p:txBody>
      </p:sp>
    </p:spTree>
    <p:extLst>
      <p:ext uri="{BB962C8B-B14F-4D97-AF65-F5344CB8AC3E}">
        <p14:creationId xmlns:p14="http://schemas.microsoft.com/office/powerpoint/2010/main" val="3061196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85D5-F742-47FD-B96C-4C0269B247FA}"/>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Static Analysis</a:t>
            </a:r>
            <a:endParaRPr lang="en-US" dirty="0">
              <a:solidFill>
                <a:schemeClr val="accent1"/>
              </a:solidFill>
            </a:endParaRPr>
          </a:p>
        </p:txBody>
      </p:sp>
      <p:sp>
        <p:nvSpPr>
          <p:cNvPr id="12" name="Content Placeholder 11">
            <a:extLst>
              <a:ext uri="{FF2B5EF4-FFF2-40B4-BE49-F238E27FC236}">
                <a16:creationId xmlns:a16="http://schemas.microsoft.com/office/drawing/2014/main" id="{C469D6E2-5969-43C0-8F72-D7B643951B81}"/>
              </a:ext>
            </a:extLst>
          </p:cNvPr>
          <p:cNvSpPr>
            <a:spLocks noGrp="1"/>
          </p:cNvSpPr>
          <p:nvPr>
            <p:ph sz="half" idx="1"/>
          </p:nvPr>
        </p:nvSpPr>
        <p:spPr/>
        <p:txBody>
          <a:bodyPr/>
          <a:lstStyle/>
          <a:p>
            <a:r>
              <a:rPr lang="en-US" dirty="0"/>
              <a:t>Tools we can use</a:t>
            </a:r>
          </a:p>
          <a:p>
            <a:pPr lvl="1"/>
            <a:r>
              <a:rPr lang="en-US" dirty="0"/>
              <a:t>Anti-Virus Engines</a:t>
            </a:r>
          </a:p>
          <a:p>
            <a:pPr lvl="1"/>
            <a:r>
              <a:rPr lang="en-US" dirty="0"/>
              <a:t>Hash (md5, sha1, sha256)</a:t>
            </a:r>
          </a:p>
          <a:p>
            <a:pPr lvl="1"/>
            <a:r>
              <a:rPr lang="en-US" dirty="0"/>
              <a:t>YARA</a:t>
            </a:r>
          </a:p>
          <a:p>
            <a:pPr lvl="1"/>
            <a:r>
              <a:rPr lang="en-US" dirty="0"/>
              <a:t>Strings</a:t>
            </a:r>
          </a:p>
          <a:p>
            <a:pPr lvl="1"/>
            <a:r>
              <a:rPr lang="en-US" dirty="0"/>
              <a:t>IDA Pro</a:t>
            </a:r>
          </a:p>
          <a:p>
            <a:pPr lvl="1"/>
            <a:r>
              <a:rPr lang="en-US" dirty="0" err="1"/>
              <a:t>PEView</a:t>
            </a:r>
            <a:endParaRPr lang="en-US" dirty="0"/>
          </a:p>
          <a:p>
            <a:pPr lvl="1"/>
            <a:r>
              <a:rPr lang="en-US" dirty="0" err="1"/>
              <a:t>PEiD</a:t>
            </a:r>
            <a:endParaRPr lang="en-US" dirty="0"/>
          </a:p>
          <a:p>
            <a:pPr lvl="1"/>
            <a:r>
              <a:rPr lang="en-US" dirty="0"/>
              <a:t>And many more</a:t>
            </a:r>
          </a:p>
        </p:txBody>
      </p:sp>
      <p:pic>
        <p:nvPicPr>
          <p:cNvPr id="7" name="Content Placeholder 6" descr="A screenshot of a cell phone&#10;&#10;Description generated with high confidence">
            <a:extLst>
              <a:ext uri="{FF2B5EF4-FFF2-40B4-BE49-F238E27FC236}">
                <a16:creationId xmlns:a16="http://schemas.microsoft.com/office/drawing/2014/main" id="{8852C8D2-F99D-4224-BD3F-1B41DBAC43B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61036" y="1729143"/>
            <a:ext cx="6118224" cy="4588669"/>
          </a:xfrm>
        </p:spPr>
      </p:pic>
      <p:sp>
        <p:nvSpPr>
          <p:cNvPr id="5" name="Footer Placeholder 4">
            <a:extLst>
              <a:ext uri="{FF2B5EF4-FFF2-40B4-BE49-F238E27FC236}">
                <a16:creationId xmlns:a16="http://schemas.microsoft.com/office/drawing/2014/main" id="{B1E48FDA-E437-4039-A152-3E8B97A82814}"/>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46640BC-8ABA-438C-A867-A65BE67C81A3}"/>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11</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8" name="TextBox 7">
            <a:extLst>
              <a:ext uri="{FF2B5EF4-FFF2-40B4-BE49-F238E27FC236}">
                <a16:creationId xmlns:a16="http://schemas.microsoft.com/office/drawing/2014/main" id="{B04606AC-EE43-4574-8B42-3D98710D9A2D}"/>
              </a:ext>
            </a:extLst>
          </p:cNvPr>
          <p:cNvSpPr txBox="1"/>
          <p:nvPr/>
        </p:nvSpPr>
        <p:spPr>
          <a:xfrm>
            <a:off x="4644344" y="450204"/>
            <a:ext cx="720882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dirty="0"/>
              <a:t>Safety 1</a:t>
            </a:r>
            <a:r>
              <a:rPr lang="en-US" sz="2000" b="1" baseline="30000" dirty="0"/>
              <a:t>st</a:t>
            </a:r>
            <a:r>
              <a:rPr lang="en-US" sz="2400" b="1" dirty="0"/>
              <a:t>: Controlled Environment = Safe Environment</a:t>
            </a:r>
            <a:endParaRPr lang="en-US" sz="2000" b="1" dirty="0"/>
          </a:p>
        </p:txBody>
      </p:sp>
      <p:pic>
        <p:nvPicPr>
          <p:cNvPr id="10" name="Picture 9">
            <a:extLst>
              <a:ext uri="{FF2B5EF4-FFF2-40B4-BE49-F238E27FC236}">
                <a16:creationId xmlns:a16="http://schemas.microsoft.com/office/drawing/2014/main" id="{0A0CF868-829E-45F4-969F-043BF80023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405" y="5406670"/>
            <a:ext cx="1319213" cy="866775"/>
          </a:xfrm>
          <a:prstGeom prst="rect">
            <a:avLst/>
          </a:prstGeom>
        </p:spPr>
      </p:pic>
      <p:pic>
        <p:nvPicPr>
          <p:cNvPr id="13" name="Picture 12" descr="A close up of a sign&#10;&#10;Description generated with very high confidence">
            <a:extLst>
              <a:ext uri="{FF2B5EF4-FFF2-40B4-BE49-F238E27FC236}">
                <a16:creationId xmlns:a16="http://schemas.microsoft.com/office/drawing/2014/main" id="{1FE25312-2F18-4D20-A8B2-A4A3E3A19C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6337" y="4381911"/>
            <a:ext cx="1116013" cy="1116013"/>
          </a:xfrm>
          <a:prstGeom prst="rect">
            <a:avLst/>
          </a:prstGeom>
        </p:spPr>
      </p:pic>
      <p:pic>
        <p:nvPicPr>
          <p:cNvPr id="15" name="Picture 14" descr="A close up of a logo&#10;&#10;Description generated with very high confidence">
            <a:extLst>
              <a:ext uri="{FF2B5EF4-FFF2-40B4-BE49-F238E27FC236}">
                <a16:creationId xmlns:a16="http://schemas.microsoft.com/office/drawing/2014/main" id="{565C602D-0960-4845-B23C-16C38A0437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6412" y="3327400"/>
            <a:ext cx="2573238" cy="866775"/>
          </a:xfrm>
          <a:prstGeom prst="rect">
            <a:avLst/>
          </a:prstGeom>
        </p:spPr>
      </p:pic>
    </p:spTree>
    <p:extLst>
      <p:ext uri="{BB962C8B-B14F-4D97-AF65-F5344CB8AC3E}">
        <p14:creationId xmlns:p14="http://schemas.microsoft.com/office/powerpoint/2010/main" val="84439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85D5-F742-47FD-B96C-4C0269B247FA}"/>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Dynamic Analysis</a:t>
            </a:r>
            <a:endParaRPr lang="en-US" dirty="0">
              <a:solidFill>
                <a:schemeClr val="accent1"/>
              </a:solidFill>
            </a:endParaRPr>
          </a:p>
        </p:txBody>
      </p:sp>
      <p:sp>
        <p:nvSpPr>
          <p:cNvPr id="5" name="Footer Placeholder 4">
            <a:extLst>
              <a:ext uri="{FF2B5EF4-FFF2-40B4-BE49-F238E27FC236}">
                <a16:creationId xmlns:a16="http://schemas.microsoft.com/office/drawing/2014/main" id="{B1E48FDA-E437-4039-A152-3E8B97A82814}"/>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46640BC-8ABA-438C-A867-A65BE67C81A3}"/>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12</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8" name="TextBox 7">
            <a:extLst>
              <a:ext uri="{FF2B5EF4-FFF2-40B4-BE49-F238E27FC236}">
                <a16:creationId xmlns:a16="http://schemas.microsoft.com/office/drawing/2014/main" id="{B04606AC-EE43-4574-8B42-3D98710D9A2D}"/>
              </a:ext>
            </a:extLst>
          </p:cNvPr>
          <p:cNvSpPr txBox="1"/>
          <p:nvPr/>
        </p:nvSpPr>
        <p:spPr>
          <a:xfrm>
            <a:off x="4644344" y="450204"/>
            <a:ext cx="7208825"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000" b="1" dirty="0"/>
              <a:t>Safety 1</a:t>
            </a:r>
            <a:r>
              <a:rPr lang="en-US" sz="2000" b="1" baseline="30000" dirty="0"/>
              <a:t>st</a:t>
            </a:r>
            <a:r>
              <a:rPr lang="en-US" sz="2400" b="1" dirty="0"/>
              <a:t>: Controlled Environment = Safe Environment</a:t>
            </a:r>
            <a:endParaRPr lang="en-US" sz="2000" b="1" dirty="0"/>
          </a:p>
        </p:txBody>
      </p:sp>
      <p:sp>
        <p:nvSpPr>
          <p:cNvPr id="7" name="Content Placeholder 6">
            <a:extLst>
              <a:ext uri="{FF2B5EF4-FFF2-40B4-BE49-F238E27FC236}">
                <a16:creationId xmlns:a16="http://schemas.microsoft.com/office/drawing/2014/main" id="{CC25997E-F619-485A-90AE-51B5916C543F}"/>
              </a:ext>
            </a:extLst>
          </p:cNvPr>
          <p:cNvSpPr>
            <a:spLocks noGrp="1"/>
          </p:cNvSpPr>
          <p:nvPr>
            <p:ph sz="half" idx="1"/>
          </p:nvPr>
        </p:nvSpPr>
        <p:spPr>
          <a:xfrm>
            <a:off x="838200" y="1574465"/>
            <a:ext cx="3507243" cy="2515384"/>
          </a:xfrm>
        </p:spPr>
        <p:txBody>
          <a:bodyPr/>
          <a:lstStyle/>
          <a:p>
            <a:r>
              <a:rPr lang="en-US" dirty="0"/>
              <a:t>Tools</a:t>
            </a:r>
          </a:p>
          <a:p>
            <a:pPr lvl="1"/>
            <a:r>
              <a:rPr lang="en-US" dirty="0"/>
              <a:t>FireEye (costs)</a:t>
            </a:r>
          </a:p>
          <a:p>
            <a:pPr lvl="1"/>
            <a:r>
              <a:rPr lang="en-US" dirty="0"/>
              <a:t>Cuckoo (Free)</a:t>
            </a:r>
          </a:p>
          <a:p>
            <a:pPr lvl="1"/>
            <a:r>
              <a:rPr lang="en-US" dirty="0" err="1"/>
              <a:t>WireShark</a:t>
            </a:r>
            <a:r>
              <a:rPr lang="en-US" dirty="0"/>
              <a:t> (Free)</a:t>
            </a:r>
          </a:p>
          <a:p>
            <a:pPr lvl="1"/>
            <a:r>
              <a:rPr lang="en-US" dirty="0" err="1"/>
              <a:t>SysInternals</a:t>
            </a:r>
            <a:r>
              <a:rPr lang="en-US" dirty="0"/>
              <a:t> (Free)</a:t>
            </a:r>
          </a:p>
          <a:p>
            <a:pPr lvl="1"/>
            <a:r>
              <a:rPr lang="en-US" dirty="0"/>
              <a:t>Process Hacker</a:t>
            </a:r>
          </a:p>
        </p:txBody>
      </p:sp>
      <p:pic>
        <p:nvPicPr>
          <p:cNvPr id="13" name="Picture 12">
            <a:extLst>
              <a:ext uri="{FF2B5EF4-FFF2-40B4-BE49-F238E27FC236}">
                <a16:creationId xmlns:a16="http://schemas.microsoft.com/office/drawing/2014/main" id="{EE7EFC77-3C8C-4B6A-822D-CBB5E00542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1516" y="3639529"/>
            <a:ext cx="2319218" cy="1427211"/>
          </a:xfrm>
          <a:prstGeom prst="rect">
            <a:avLst/>
          </a:prstGeom>
        </p:spPr>
      </p:pic>
      <p:pic>
        <p:nvPicPr>
          <p:cNvPr id="10" name="Content Placeholder 9" descr="A picture containing clipart&#10;&#10;Description generated with very high confidence">
            <a:extLst>
              <a:ext uri="{FF2B5EF4-FFF2-40B4-BE49-F238E27FC236}">
                <a16:creationId xmlns:a16="http://schemas.microsoft.com/office/drawing/2014/main" id="{7A921ECB-1C6B-4D46-B3AE-248A1D11AAE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05562" y="4951890"/>
            <a:ext cx="3495675" cy="1133475"/>
          </a:xfrm>
        </p:spPr>
      </p:pic>
      <p:pic>
        <p:nvPicPr>
          <p:cNvPr id="15" name="Picture 14" descr="A close up of a sign&#10;&#10;Description generated with very high confidence">
            <a:extLst>
              <a:ext uri="{FF2B5EF4-FFF2-40B4-BE49-F238E27FC236}">
                <a16:creationId xmlns:a16="http://schemas.microsoft.com/office/drawing/2014/main" id="{874FD95D-05F2-4EAC-827B-318D61C557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448" y="4810805"/>
            <a:ext cx="3040207" cy="990195"/>
          </a:xfrm>
          <a:prstGeom prst="rect">
            <a:avLst/>
          </a:prstGeom>
        </p:spPr>
      </p:pic>
      <p:sp>
        <p:nvSpPr>
          <p:cNvPr id="16" name="Content Placeholder 6">
            <a:extLst>
              <a:ext uri="{FF2B5EF4-FFF2-40B4-BE49-F238E27FC236}">
                <a16:creationId xmlns:a16="http://schemas.microsoft.com/office/drawing/2014/main" id="{DADA96F0-8EB9-456A-AD5D-0E33F7B4779C}"/>
              </a:ext>
            </a:extLst>
          </p:cNvPr>
          <p:cNvSpPr txBox="1">
            <a:spLocks/>
          </p:cNvSpPr>
          <p:nvPr/>
        </p:nvSpPr>
        <p:spPr>
          <a:xfrm>
            <a:off x="4219040" y="1574465"/>
            <a:ext cx="3900660" cy="23840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 we look for</a:t>
            </a:r>
          </a:p>
          <a:p>
            <a:pPr lvl="1"/>
            <a:r>
              <a:rPr lang="en-US" dirty="0"/>
              <a:t>IP Addresses</a:t>
            </a:r>
          </a:p>
          <a:p>
            <a:pPr lvl="1"/>
            <a:r>
              <a:rPr lang="en-US" dirty="0"/>
              <a:t>Services/Processes</a:t>
            </a:r>
          </a:p>
          <a:p>
            <a:pPr lvl="1"/>
            <a:r>
              <a:rPr lang="en-US" dirty="0"/>
              <a:t>Registry Changes</a:t>
            </a:r>
          </a:p>
          <a:p>
            <a:pPr lvl="1"/>
            <a:r>
              <a:rPr lang="en-US" dirty="0"/>
              <a:t>File System Changes</a:t>
            </a:r>
          </a:p>
          <a:p>
            <a:pPr lvl="1"/>
            <a:endParaRPr lang="en-US" dirty="0"/>
          </a:p>
        </p:txBody>
      </p:sp>
      <p:pic>
        <p:nvPicPr>
          <p:cNvPr id="18" name="Picture 17" descr="A close up of a device&#10;&#10;Description generated with high confidence">
            <a:extLst>
              <a:ext uri="{FF2B5EF4-FFF2-40B4-BE49-F238E27FC236}">
                <a16:creationId xmlns:a16="http://schemas.microsoft.com/office/drawing/2014/main" id="{95DAC54D-4FBE-4020-944D-C3ADBA6787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62401" y="1402288"/>
            <a:ext cx="3790767" cy="3062940"/>
          </a:xfrm>
          <a:prstGeom prst="rect">
            <a:avLst/>
          </a:prstGeom>
        </p:spPr>
      </p:pic>
    </p:spTree>
    <p:extLst>
      <p:ext uri="{BB962C8B-B14F-4D97-AF65-F5344CB8AC3E}">
        <p14:creationId xmlns:p14="http://schemas.microsoft.com/office/powerpoint/2010/main" val="2109363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9A3B-EAA8-4818-A2A4-E33115D57069}"/>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More Tools</a:t>
            </a:r>
            <a:endParaRPr lang="en-US" dirty="0">
              <a:solidFill>
                <a:schemeClr val="accent1"/>
              </a:solidFill>
            </a:endParaRPr>
          </a:p>
        </p:txBody>
      </p:sp>
      <p:sp>
        <p:nvSpPr>
          <p:cNvPr id="3" name="Content Placeholder 2">
            <a:extLst>
              <a:ext uri="{FF2B5EF4-FFF2-40B4-BE49-F238E27FC236}">
                <a16:creationId xmlns:a16="http://schemas.microsoft.com/office/drawing/2014/main" id="{172471FA-1AF7-4F21-A760-C94B74FD30FC}"/>
              </a:ext>
            </a:extLst>
          </p:cNvPr>
          <p:cNvSpPr>
            <a:spLocks noGrp="1"/>
          </p:cNvSpPr>
          <p:nvPr>
            <p:ph sz="half" idx="1"/>
          </p:nvPr>
        </p:nvSpPr>
        <p:spPr>
          <a:xfrm>
            <a:off x="838200" y="1825625"/>
            <a:ext cx="5077408" cy="3014732"/>
          </a:xfrm>
        </p:spPr>
        <p:txBody>
          <a:bodyPr/>
          <a:lstStyle/>
          <a:p>
            <a:r>
              <a:rPr lang="en-US" sz="2800" dirty="0" err="1">
                <a:hlinkClick r:id="rId2"/>
              </a:rPr>
              <a:t>Multiscanner</a:t>
            </a:r>
            <a:endParaRPr lang="en-US" sz="2800" dirty="0"/>
          </a:p>
          <a:p>
            <a:pPr lvl="1"/>
            <a:r>
              <a:rPr lang="en-US" dirty="0"/>
              <a:t>Developed by MITRE</a:t>
            </a:r>
            <a:br>
              <a:rPr lang="en-US" dirty="0"/>
            </a:br>
            <a:endParaRPr lang="en-US" dirty="0"/>
          </a:p>
          <a:p>
            <a:pPr lvl="1"/>
            <a:r>
              <a:rPr lang="en-US" dirty="0"/>
              <a:t>Combines Static and Behavioral Analysis</a:t>
            </a:r>
            <a:br>
              <a:rPr lang="en-US" dirty="0"/>
            </a:br>
            <a:endParaRPr lang="en-US" dirty="0"/>
          </a:p>
          <a:p>
            <a:pPr lvl="1"/>
            <a:r>
              <a:rPr lang="en-US" dirty="0"/>
              <a:t>Hosted on </a:t>
            </a:r>
            <a:r>
              <a:rPr lang="en-US" dirty="0" err="1"/>
              <a:t>Github</a:t>
            </a:r>
            <a:endParaRPr lang="en-US" dirty="0"/>
          </a:p>
          <a:p>
            <a:pPr lvl="2"/>
            <a:r>
              <a:rPr lang="en-US" dirty="0"/>
              <a:t>It’s </a:t>
            </a:r>
            <a:r>
              <a:rPr lang="en-US" b="1" u="sng" dirty="0"/>
              <a:t>FREE!!!</a:t>
            </a:r>
          </a:p>
        </p:txBody>
      </p:sp>
      <p:sp>
        <p:nvSpPr>
          <p:cNvPr id="5" name="Footer Placeholder 4">
            <a:extLst>
              <a:ext uri="{FF2B5EF4-FFF2-40B4-BE49-F238E27FC236}">
                <a16:creationId xmlns:a16="http://schemas.microsoft.com/office/drawing/2014/main" id="{656C6D29-A49C-4540-B6A7-4F9A51B6B557}"/>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341FCDD6-71EF-4249-B0BA-C8092A049134}"/>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13</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9" name="Content Placeholder 8">
            <a:extLst>
              <a:ext uri="{FF2B5EF4-FFF2-40B4-BE49-F238E27FC236}">
                <a16:creationId xmlns:a16="http://schemas.microsoft.com/office/drawing/2014/main" id="{00DA9956-A156-4692-9D93-047D58B0CD15}"/>
              </a:ext>
            </a:extLst>
          </p:cNvPr>
          <p:cNvSpPr>
            <a:spLocks noGrp="1"/>
          </p:cNvSpPr>
          <p:nvPr>
            <p:ph sz="half" idx="2"/>
          </p:nvPr>
        </p:nvSpPr>
        <p:spPr/>
        <p:txBody>
          <a:bodyPr/>
          <a:lstStyle/>
          <a:p>
            <a:r>
              <a:rPr lang="en-US" sz="2800" dirty="0" err="1">
                <a:hlinkClick r:id="rId3"/>
              </a:rPr>
              <a:t>VirusTotal</a:t>
            </a:r>
            <a:endParaRPr lang="en-US" sz="2800" dirty="0"/>
          </a:p>
          <a:p>
            <a:pPr lvl="1"/>
            <a:r>
              <a:rPr lang="en-US" dirty="0"/>
              <a:t>Submit Files for Analysis</a:t>
            </a:r>
            <a:br>
              <a:rPr lang="en-US" dirty="0"/>
            </a:br>
            <a:endParaRPr lang="en-US" dirty="0"/>
          </a:p>
          <a:p>
            <a:pPr lvl="1"/>
            <a:r>
              <a:rPr lang="en-US" dirty="0"/>
              <a:t>Be careful for what you submit</a:t>
            </a:r>
          </a:p>
          <a:p>
            <a:pPr lvl="2"/>
            <a:r>
              <a:rPr lang="en-US" dirty="0"/>
              <a:t>Paid members can download</a:t>
            </a:r>
            <a:br>
              <a:rPr lang="en-US" dirty="0"/>
            </a:br>
            <a:endParaRPr lang="en-US" dirty="0"/>
          </a:p>
          <a:p>
            <a:pPr lvl="1"/>
            <a:r>
              <a:rPr lang="en-US" dirty="0"/>
              <a:t>Threat Actors submit samples</a:t>
            </a:r>
          </a:p>
          <a:p>
            <a:pPr marL="0" indent="0">
              <a:buNone/>
            </a:pPr>
            <a:endParaRPr lang="en-US" dirty="0"/>
          </a:p>
        </p:txBody>
      </p:sp>
    </p:spTree>
    <p:extLst>
      <p:ext uri="{BB962C8B-B14F-4D97-AF65-F5344CB8AC3E}">
        <p14:creationId xmlns:p14="http://schemas.microsoft.com/office/powerpoint/2010/main" val="2392947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53F4-9210-47D7-9282-E0767D34F033}"/>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Quick Tip</a:t>
            </a:r>
            <a:endParaRPr lang="en-US" dirty="0"/>
          </a:p>
        </p:txBody>
      </p:sp>
      <p:sp>
        <p:nvSpPr>
          <p:cNvPr id="7" name="Content Placeholder 6">
            <a:extLst>
              <a:ext uri="{FF2B5EF4-FFF2-40B4-BE49-F238E27FC236}">
                <a16:creationId xmlns:a16="http://schemas.microsoft.com/office/drawing/2014/main" id="{50F60EC1-9FBA-4F93-BC19-AAA4C46BE902}"/>
              </a:ext>
            </a:extLst>
          </p:cNvPr>
          <p:cNvSpPr>
            <a:spLocks noGrp="1"/>
          </p:cNvSpPr>
          <p:nvPr>
            <p:ph idx="1"/>
          </p:nvPr>
        </p:nvSpPr>
        <p:spPr/>
        <p:txBody>
          <a:bodyPr/>
          <a:lstStyle/>
          <a:p>
            <a:pPr lvl="0"/>
            <a:r>
              <a:rPr lang="en-US" dirty="0"/>
              <a:t>Don’t Get Caught in Details</a:t>
            </a:r>
          </a:p>
          <a:p>
            <a:pPr lvl="1"/>
            <a:r>
              <a:rPr lang="en-US" dirty="0"/>
              <a:t>Focus on key features</a:t>
            </a:r>
            <a:br>
              <a:rPr lang="en-US" dirty="0"/>
            </a:br>
            <a:endParaRPr lang="en-US" dirty="0"/>
          </a:p>
          <a:p>
            <a:pPr lvl="0"/>
            <a:r>
              <a:rPr lang="en-US" dirty="0"/>
              <a:t>Try Several Tools</a:t>
            </a:r>
          </a:p>
          <a:p>
            <a:pPr lvl="1"/>
            <a:r>
              <a:rPr lang="en-US" dirty="0"/>
              <a:t>If one tool fails, try another</a:t>
            </a:r>
          </a:p>
          <a:p>
            <a:pPr lvl="2"/>
            <a:r>
              <a:rPr lang="en-US" dirty="0"/>
              <a:t>MITRE does not endorse a specific tool. Find one which works best for you.</a:t>
            </a:r>
          </a:p>
          <a:p>
            <a:pPr lvl="1"/>
            <a:r>
              <a:rPr lang="en-US" dirty="0"/>
              <a:t>Don’t get stuck on a hard issue, move along</a:t>
            </a:r>
            <a:br>
              <a:rPr lang="en-US" dirty="0"/>
            </a:br>
            <a:endParaRPr lang="en-US" dirty="0"/>
          </a:p>
          <a:p>
            <a:r>
              <a:rPr lang="en-US" dirty="0"/>
              <a:t>Malware authors are constantly raising the bar</a:t>
            </a:r>
          </a:p>
          <a:p>
            <a:pPr lvl="1"/>
            <a:r>
              <a:rPr lang="en-US" dirty="0"/>
              <a:t>Malware Analysis requires continuous learning</a:t>
            </a:r>
          </a:p>
          <a:p>
            <a:pPr lvl="2"/>
            <a:r>
              <a:rPr lang="en-US" dirty="0"/>
              <a:t>Work with peers, public forums, research</a:t>
            </a:r>
          </a:p>
          <a:p>
            <a:pPr lvl="1"/>
            <a:r>
              <a:rPr lang="en-US" dirty="0"/>
              <a:t>Come to MITRE</a:t>
            </a:r>
          </a:p>
          <a:p>
            <a:endParaRPr lang="en-US" dirty="0"/>
          </a:p>
        </p:txBody>
      </p:sp>
      <p:sp>
        <p:nvSpPr>
          <p:cNvPr id="5" name="Footer Placeholder 4">
            <a:extLst>
              <a:ext uri="{FF2B5EF4-FFF2-40B4-BE49-F238E27FC236}">
                <a16:creationId xmlns:a16="http://schemas.microsoft.com/office/drawing/2014/main" id="{2A661FAB-606C-4E8D-8683-691BE2AEC655}"/>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4763B29C-F4B1-4124-BC8C-A9AB18EBCDE2}"/>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14</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409408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2862D-B5BA-4D88-8010-15F46B4A974A}"/>
              </a:ext>
            </a:extLst>
          </p:cNvPr>
          <p:cNvSpPr>
            <a:spLocks noGrp="1"/>
          </p:cNvSpPr>
          <p:nvPr>
            <p:ph type="ctrTitle" sz="quarter"/>
          </p:nvPr>
        </p:nvSpPr>
        <p:spPr/>
        <p:txBody>
          <a:bodyPr/>
          <a:lstStyle/>
          <a:p>
            <a:r>
              <a:rPr lang="en-US" dirty="0"/>
              <a:t>DEMO</a:t>
            </a:r>
          </a:p>
        </p:txBody>
      </p:sp>
      <p:sp>
        <p:nvSpPr>
          <p:cNvPr id="3" name="Slide Number Placeholder 2">
            <a:extLst>
              <a:ext uri="{FF2B5EF4-FFF2-40B4-BE49-F238E27FC236}">
                <a16:creationId xmlns:a16="http://schemas.microsoft.com/office/drawing/2014/main" id="{3A2D2706-D9AE-411B-ACDA-426BA36418E4}"/>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15</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3669873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AA35-BD85-4ECC-BF36-15493F307DA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8A602FC5-E4B0-49F3-BF66-26BE2DDF6A9F}"/>
              </a:ext>
            </a:extLst>
          </p:cNvPr>
          <p:cNvSpPr>
            <a:spLocks noGrp="1"/>
          </p:cNvSpPr>
          <p:nvPr>
            <p:ph idx="1"/>
          </p:nvPr>
        </p:nvSpPr>
        <p:spPr/>
        <p:txBody>
          <a:bodyPr/>
          <a:lstStyle/>
          <a:p>
            <a:r>
              <a:rPr lang="en-US" dirty="0">
                <a:hlinkClick r:id="rId2"/>
              </a:rPr>
              <a:t>Practical Malware Analysis</a:t>
            </a:r>
            <a:r>
              <a:rPr lang="en-US" dirty="0"/>
              <a:t>, Black Hat 2007</a:t>
            </a:r>
          </a:p>
          <a:p>
            <a:pPr lvl="1"/>
            <a:r>
              <a:rPr lang="en-US" dirty="0"/>
              <a:t>Kris Kendall and Chad McMillan</a:t>
            </a:r>
            <a:br>
              <a:rPr lang="en-US" dirty="0"/>
            </a:br>
            <a:endParaRPr lang="en-US" dirty="0"/>
          </a:p>
          <a:p>
            <a:r>
              <a:rPr lang="en-US" dirty="0">
                <a:hlinkClick r:id="rId3"/>
              </a:rPr>
              <a:t>Awesome-Malware-Analysis</a:t>
            </a:r>
            <a:endParaRPr lang="en-US" dirty="0"/>
          </a:p>
          <a:p>
            <a:pPr lvl="1"/>
            <a:r>
              <a:rPr lang="en-US" dirty="0"/>
              <a:t>A curated list of awesome malware analysis tools and resources</a:t>
            </a:r>
          </a:p>
          <a:p>
            <a:pPr lvl="1"/>
            <a:r>
              <a:rPr lang="en-US" dirty="0" err="1"/>
              <a:t>Github</a:t>
            </a:r>
            <a:r>
              <a:rPr lang="en-US" dirty="0"/>
              <a:t> Project</a:t>
            </a:r>
            <a:br>
              <a:rPr lang="en-US" dirty="0"/>
            </a:br>
            <a:endParaRPr lang="en-US" dirty="0"/>
          </a:p>
          <a:p>
            <a:r>
              <a:rPr lang="en-US" dirty="0">
                <a:hlinkClick r:id="rId4"/>
              </a:rPr>
              <a:t>MITRE</a:t>
            </a:r>
            <a:endParaRPr lang="en-US" dirty="0"/>
          </a:p>
          <a:p>
            <a:pPr lvl="1"/>
            <a:r>
              <a:rPr lang="en-US" dirty="0">
                <a:sym typeface="Wingdings" panose="05000000000000000000" pitchFamily="2" charset="2"/>
                <a:hlinkClick r:id="rId5"/>
              </a:rPr>
              <a:t>Solving Problems for a Safer World</a:t>
            </a:r>
            <a:endParaRPr lang="en-US" dirty="0">
              <a:sym typeface="Wingdings" panose="05000000000000000000" pitchFamily="2" charset="2"/>
            </a:endParaRPr>
          </a:p>
          <a:p>
            <a:pPr lvl="1"/>
            <a:r>
              <a:rPr lang="en-US" dirty="0">
                <a:sym typeface="Wingdings" panose="05000000000000000000" pitchFamily="2" charset="2"/>
              </a:rPr>
              <a:t>Do you have what it takes? </a:t>
            </a:r>
            <a:r>
              <a:rPr lang="en-US" dirty="0">
                <a:sym typeface="Wingdings" panose="05000000000000000000" pitchFamily="2" charset="2"/>
                <a:hlinkClick r:id="rId6"/>
              </a:rPr>
              <a:t>Apply here</a:t>
            </a:r>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0709C4BA-6EF4-4ABC-B19E-7A76C33F9A2B}"/>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Slide Number Placeholder 4">
            <a:extLst>
              <a:ext uri="{FF2B5EF4-FFF2-40B4-BE49-F238E27FC236}">
                <a16:creationId xmlns:a16="http://schemas.microsoft.com/office/drawing/2014/main" id="{2FA5B796-E4AA-47B5-BC64-2A8F4F090317}"/>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16</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197702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AA35-BD85-4ECC-BF36-15493F307DA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8A602FC5-E4B0-49F3-BF66-26BE2DDF6A9F}"/>
              </a:ext>
            </a:extLst>
          </p:cNvPr>
          <p:cNvSpPr>
            <a:spLocks noGrp="1"/>
          </p:cNvSpPr>
          <p:nvPr>
            <p:ph idx="1"/>
          </p:nvPr>
        </p:nvSpPr>
        <p:spPr/>
        <p:txBody>
          <a:bodyPr/>
          <a:lstStyle/>
          <a:p>
            <a:r>
              <a:rPr lang="en-US" dirty="0"/>
              <a:t>Free Training</a:t>
            </a:r>
          </a:p>
          <a:p>
            <a:pPr lvl="1"/>
            <a:r>
              <a:rPr lang="en-US" u="sng" dirty="0">
                <a:hlinkClick r:id="rId2"/>
              </a:rPr>
              <a:t>http://opensecuritytraining.info/</a:t>
            </a:r>
            <a:br>
              <a:rPr lang="en-US" dirty="0"/>
            </a:br>
            <a:endParaRPr lang="en-US" dirty="0"/>
          </a:p>
          <a:p>
            <a:r>
              <a:rPr lang="en-US" dirty="0" err="1"/>
              <a:t>REMnux</a:t>
            </a:r>
            <a:r>
              <a:rPr lang="en-US" dirty="0"/>
              <a:t>: A Linux Toolkit for Reverse-Engineering and Analyzing Malware</a:t>
            </a:r>
          </a:p>
          <a:p>
            <a:pPr lvl="1"/>
            <a:r>
              <a:rPr lang="en-US" dirty="0"/>
              <a:t>https://remnux.org/</a:t>
            </a:r>
            <a:br>
              <a:rPr lang="en-US" dirty="0"/>
            </a:br>
            <a:endParaRPr lang="en-US" dirty="0"/>
          </a:p>
          <a:p>
            <a:r>
              <a:rPr lang="en-US" dirty="0"/>
              <a:t>Lenny </a:t>
            </a:r>
            <a:r>
              <a:rPr lang="en-US" dirty="0" err="1"/>
              <a:t>Zeltser</a:t>
            </a:r>
            <a:endParaRPr lang="en-US" dirty="0"/>
          </a:p>
          <a:p>
            <a:pPr lvl="1"/>
            <a:r>
              <a:rPr lang="en-US" dirty="0">
                <a:hlinkClick r:id="rId3"/>
              </a:rPr>
              <a:t>https://zeltser.com/</a:t>
            </a:r>
            <a:endParaRPr lang="en-US" dirty="0"/>
          </a:p>
          <a:p>
            <a:pPr lvl="1"/>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0709C4BA-6EF4-4ABC-B19E-7A76C33F9A2B}"/>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Slide Number Placeholder 4">
            <a:extLst>
              <a:ext uri="{FF2B5EF4-FFF2-40B4-BE49-F238E27FC236}">
                <a16:creationId xmlns:a16="http://schemas.microsoft.com/office/drawing/2014/main" id="{2FA5B796-E4AA-47B5-BC64-2A8F4F090317}"/>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17</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426753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244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AB379-CD90-44D3-BD3D-0B60B548D234}"/>
              </a:ext>
            </a:extLst>
          </p:cNvPr>
          <p:cNvSpPr>
            <a:spLocks noGrp="1"/>
          </p:cNvSpPr>
          <p:nvPr>
            <p:ph type="title"/>
          </p:nvPr>
        </p:nvSpPr>
        <p:spPr/>
        <p:txBody>
          <a:bodyPr/>
          <a:lstStyle/>
          <a:p>
            <a:r>
              <a:rPr lang="en-US" dirty="0"/>
              <a:t>Meet the MITRE Conversation Starters</a:t>
            </a:r>
          </a:p>
        </p:txBody>
      </p:sp>
      <p:sp>
        <p:nvSpPr>
          <p:cNvPr id="5" name="Footer Placeholder 4">
            <a:extLst>
              <a:ext uri="{FF2B5EF4-FFF2-40B4-BE49-F238E27FC236}">
                <a16:creationId xmlns:a16="http://schemas.microsoft.com/office/drawing/2014/main" id="{79BCEA3F-3157-441C-B1B3-5DEC7E17FE63}"/>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0E0D974E-910C-4C7E-B277-5EF771959ADE}"/>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2</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pic>
        <p:nvPicPr>
          <p:cNvPr id="7" name="Picture 6" descr="A group of people posing for the camera&#10;&#10;Description generated with very high confidence">
            <a:extLst>
              <a:ext uri="{FF2B5EF4-FFF2-40B4-BE49-F238E27FC236}">
                <a16:creationId xmlns:a16="http://schemas.microsoft.com/office/drawing/2014/main" id="{1361234E-4143-4541-B616-18B1E5B551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4353" y="1852375"/>
            <a:ext cx="2889416" cy="2167062"/>
          </a:xfrm>
          <a:prstGeom prst="rect">
            <a:avLst/>
          </a:prstGeom>
          <a:ln>
            <a:noFill/>
          </a:ln>
          <a:effectLst>
            <a:outerShdw blurRad="292100" dist="139700" dir="2700000" algn="tl" rotWithShape="0">
              <a:srgbClr val="333333">
                <a:alpha val="65000"/>
              </a:srgbClr>
            </a:outerShdw>
          </a:effectLst>
        </p:spPr>
      </p:pic>
      <p:pic>
        <p:nvPicPr>
          <p:cNvPr id="8" name="Picture 7" descr="A group of people standing in a room&#10;&#10;Description generated with very high confidence">
            <a:extLst>
              <a:ext uri="{FF2B5EF4-FFF2-40B4-BE49-F238E27FC236}">
                <a16:creationId xmlns:a16="http://schemas.microsoft.com/office/drawing/2014/main" id="{BD523277-2811-4D70-9B5B-1ED7CE823E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5875" y="4241592"/>
            <a:ext cx="2889415" cy="2167061"/>
          </a:xfrm>
          <a:prstGeom prst="rect">
            <a:avLst/>
          </a:prstGeom>
          <a:ln>
            <a:noFill/>
          </a:ln>
          <a:effectLst>
            <a:outerShdw blurRad="292100" dist="139700" dir="2700000" algn="tl" rotWithShape="0">
              <a:srgbClr val="333333">
                <a:alpha val="65000"/>
              </a:srgbClr>
            </a:outerShdw>
          </a:effectLst>
        </p:spPr>
      </p:pic>
      <p:pic>
        <p:nvPicPr>
          <p:cNvPr id="9" name="Picture 8" descr="Two people posing for a picture&#10;&#10;Description generated with very high confidence">
            <a:extLst>
              <a:ext uri="{FF2B5EF4-FFF2-40B4-BE49-F238E27FC236}">
                <a16:creationId xmlns:a16="http://schemas.microsoft.com/office/drawing/2014/main" id="{627B7230-16C9-4244-A8A3-BD31BDC444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9164" y="4241592"/>
            <a:ext cx="2673815" cy="2005361"/>
          </a:xfrm>
          <a:prstGeom prst="rect">
            <a:avLst/>
          </a:prstGeom>
          <a:ln>
            <a:noFill/>
          </a:ln>
          <a:effectLst>
            <a:outerShdw blurRad="292100" dist="139700" dir="2700000" algn="tl" rotWithShape="0">
              <a:srgbClr val="333333">
                <a:alpha val="65000"/>
              </a:srgbClr>
            </a:outerShdw>
          </a:effectLst>
        </p:spPr>
      </p:pic>
      <p:pic>
        <p:nvPicPr>
          <p:cNvPr id="10" name="Picture 9" descr="A group of people posing for the camera&#10;&#10;Description generated with very high confidence">
            <a:extLst>
              <a:ext uri="{FF2B5EF4-FFF2-40B4-BE49-F238E27FC236}">
                <a16:creationId xmlns:a16="http://schemas.microsoft.com/office/drawing/2014/main" id="{3970368C-470B-4AC5-8957-2499EE67C0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68065" y="1419018"/>
            <a:ext cx="3467225" cy="2600419"/>
          </a:xfrm>
          <a:prstGeom prst="rect">
            <a:avLst/>
          </a:prstGeom>
          <a:ln>
            <a:noFill/>
          </a:ln>
          <a:effectLst>
            <a:outerShdw blurRad="292100" dist="139700" dir="2700000" algn="tl" rotWithShape="0">
              <a:srgbClr val="333333">
                <a:alpha val="65000"/>
              </a:srgbClr>
            </a:outerShdw>
          </a:effectLst>
        </p:spPr>
      </p:pic>
      <p:sp>
        <p:nvSpPr>
          <p:cNvPr id="11" name="Content Placeholder 2">
            <a:extLst>
              <a:ext uri="{FF2B5EF4-FFF2-40B4-BE49-F238E27FC236}">
                <a16:creationId xmlns:a16="http://schemas.microsoft.com/office/drawing/2014/main" id="{9E4F7ED3-0601-4A6F-869B-FF9BC5D3B743}"/>
              </a:ext>
            </a:extLst>
          </p:cNvPr>
          <p:cNvSpPr>
            <a:spLocks noGrp="1"/>
          </p:cNvSpPr>
          <p:nvPr>
            <p:ph sz="half" idx="1"/>
          </p:nvPr>
        </p:nvSpPr>
        <p:spPr>
          <a:xfrm>
            <a:off x="474397" y="1777731"/>
            <a:ext cx="4369794" cy="4266165"/>
          </a:xfrm>
        </p:spPr>
        <p:txBody>
          <a:bodyPr/>
          <a:lstStyle/>
          <a:p>
            <a:pPr marL="0" indent="0">
              <a:buNone/>
            </a:pPr>
            <a:r>
              <a:rPr lang="en-US" dirty="0"/>
              <a:t>We are Comp Sci Aggies</a:t>
            </a:r>
          </a:p>
          <a:p>
            <a:r>
              <a:rPr lang="en-US" sz="1800" dirty="0"/>
              <a:t>Michael Long</a:t>
            </a:r>
          </a:p>
          <a:p>
            <a:pPr lvl="1"/>
            <a:r>
              <a:rPr lang="en-US" sz="2000" dirty="0"/>
              <a:t>Cyber Security Engineer</a:t>
            </a:r>
          </a:p>
          <a:p>
            <a:pPr lvl="1"/>
            <a:r>
              <a:rPr lang="en-US" sz="2000" dirty="0"/>
              <a:t>BS and MS in Computer Science</a:t>
            </a:r>
            <a:br>
              <a:rPr lang="en-US" sz="2000" dirty="0"/>
            </a:br>
            <a:endParaRPr lang="en-US" sz="2000" dirty="0"/>
          </a:p>
          <a:p>
            <a:r>
              <a:rPr lang="en-US" sz="1800" dirty="0"/>
              <a:t>Jonathan Jones</a:t>
            </a:r>
          </a:p>
          <a:p>
            <a:pPr lvl="1"/>
            <a:r>
              <a:rPr lang="en-US" sz="2000" dirty="0"/>
              <a:t>Cyber Security Engineer</a:t>
            </a:r>
          </a:p>
          <a:p>
            <a:pPr lvl="1"/>
            <a:r>
              <a:rPr lang="en-US" sz="2000" dirty="0"/>
              <a:t>BS and MS (SFS) in Computer Science</a:t>
            </a:r>
          </a:p>
          <a:p>
            <a:pPr marL="914400" lvl="2" indent="0">
              <a:buNone/>
            </a:pPr>
            <a:endParaRPr lang="en-US" dirty="0"/>
          </a:p>
        </p:txBody>
      </p:sp>
    </p:spTree>
    <p:extLst>
      <p:ext uri="{BB962C8B-B14F-4D97-AF65-F5344CB8AC3E}">
        <p14:creationId xmlns:p14="http://schemas.microsoft.com/office/powerpoint/2010/main" val="307053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EC5C-1BCB-4D88-86B7-5BD6998946B5}"/>
              </a:ext>
            </a:extLst>
          </p:cNvPr>
          <p:cNvSpPr>
            <a:spLocks noGrp="1"/>
          </p:cNvSpPr>
          <p:nvPr>
            <p:ph type="title"/>
          </p:nvPr>
        </p:nvSpPr>
        <p:spPr/>
        <p:txBody>
          <a:bodyPr/>
          <a:lstStyle/>
          <a:p>
            <a:r>
              <a:rPr lang="en-US" dirty="0"/>
              <a:t>Why we are here</a:t>
            </a:r>
          </a:p>
        </p:txBody>
      </p:sp>
      <p:sp>
        <p:nvSpPr>
          <p:cNvPr id="3" name="Content Placeholder 2">
            <a:extLst>
              <a:ext uri="{FF2B5EF4-FFF2-40B4-BE49-F238E27FC236}">
                <a16:creationId xmlns:a16="http://schemas.microsoft.com/office/drawing/2014/main" id="{838F83DA-6060-445A-875E-41E62BD8DB8A}"/>
              </a:ext>
            </a:extLst>
          </p:cNvPr>
          <p:cNvSpPr>
            <a:spLocks noGrp="1"/>
          </p:cNvSpPr>
          <p:nvPr>
            <p:ph sz="half" idx="1"/>
          </p:nvPr>
        </p:nvSpPr>
        <p:spPr/>
        <p:txBody>
          <a:bodyPr/>
          <a:lstStyle/>
          <a:p>
            <a:r>
              <a:rPr lang="en-US" sz="2200" b="0" dirty="0"/>
              <a:t>MITRE is looking to engage with Students at NCATSU with real world challenges and activities.</a:t>
            </a:r>
            <a:br>
              <a:rPr lang="en-US" sz="2200" b="0" dirty="0"/>
            </a:br>
            <a:endParaRPr lang="en-US" sz="2200" b="0" dirty="0"/>
          </a:p>
          <a:p>
            <a:r>
              <a:rPr lang="en-US" sz="2200" b="0" dirty="0"/>
              <a:t>Discuss high level topics with students in various areas related to Cyber Security/Cyber Operations</a:t>
            </a:r>
          </a:p>
          <a:p>
            <a:endParaRPr lang="en-US" dirty="0"/>
          </a:p>
          <a:p>
            <a:pPr marL="0" indent="0">
              <a:buNone/>
            </a:pPr>
            <a:endParaRPr lang="en-US" dirty="0"/>
          </a:p>
        </p:txBody>
      </p:sp>
      <p:sp>
        <p:nvSpPr>
          <p:cNvPr id="6" name="Content Placeholder 5">
            <a:extLst>
              <a:ext uri="{FF2B5EF4-FFF2-40B4-BE49-F238E27FC236}">
                <a16:creationId xmlns:a16="http://schemas.microsoft.com/office/drawing/2014/main" id="{59E81C8B-33F7-4541-8243-39DDF818E8C2}"/>
              </a:ext>
            </a:extLst>
          </p:cNvPr>
          <p:cNvSpPr>
            <a:spLocks noGrp="1"/>
          </p:cNvSpPr>
          <p:nvPr>
            <p:ph sz="half" idx="2"/>
          </p:nvPr>
        </p:nvSpPr>
        <p:spPr/>
        <p:txBody>
          <a:bodyPr/>
          <a:lstStyle/>
          <a:p>
            <a:pPr marL="0" indent="0">
              <a:buNone/>
            </a:pPr>
            <a:r>
              <a:rPr lang="en-US" u="sng" dirty="0"/>
              <a:t>Initial topic: Malware Analysis</a:t>
            </a:r>
          </a:p>
          <a:p>
            <a:r>
              <a:rPr lang="en-US" sz="2000" b="0" dirty="0"/>
              <a:t>We want to be able to explain the </a:t>
            </a:r>
            <a:r>
              <a:rPr lang="en-US" sz="2000" b="0" i="1" dirty="0"/>
              <a:t>who, what, how, and why</a:t>
            </a:r>
            <a:r>
              <a:rPr lang="en-US" sz="2000" b="0" dirty="0"/>
              <a:t> at a high level</a:t>
            </a:r>
          </a:p>
          <a:p>
            <a:endParaRPr lang="en-US" sz="2000" b="0" dirty="0"/>
          </a:p>
          <a:p>
            <a:r>
              <a:rPr lang="en-US" sz="2000" b="0" dirty="0"/>
              <a:t>Assist in developing subject matter expertise among students who may be interested in this area of cyber security</a:t>
            </a:r>
          </a:p>
          <a:p>
            <a:endParaRPr lang="en-US" sz="2000" b="0" dirty="0"/>
          </a:p>
          <a:p>
            <a:r>
              <a:rPr lang="en-US" sz="2000" b="0" dirty="0"/>
              <a:t>Any questions about malware analysis after presentation let us know!</a:t>
            </a:r>
          </a:p>
          <a:p>
            <a:pPr marL="0" indent="0">
              <a:buNone/>
            </a:pPr>
            <a:endParaRPr lang="en-US" dirty="0"/>
          </a:p>
        </p:txBody>
      </p:sp>
      <p:sp>
        <p:nvSpPr>
          <p:cNvPr id="4" name="Footer Placeholder 3">
            <a:extLst>
              <a:ext uri="{FF2B5EF4-FFF2-40B4-BE49-F238E27FC236}">
                <a16:creationId xmlns:a16="http://schemas.microsoft.com/office/drawing/2014/main" id="{6FCCF382-B449-4234-9A08-E5651B829028}"/>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5" name="Slide Number Placeholder 4">
            <a:extLst>
              <a:ext uri="{FF2B5EF4-FFF2-40B4-BE49-F238E27FC236}">
                <a16:creationId xmlns:a16="http://schemas.microsoft.com/office/drawing/2014/main" id="{24198621-D0AA-4660-9954-22CA240823CA}"/>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3</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287906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F016-8FD8-49ED-A080-E59144C884DA}"/>
              </a:ext>
            </a:extLst>
          </p:cNvPr>
          <p:cNvSpPr>
            <a:spLocks noGrp="1"/>
          </p:cNvSpPr>
          <p:nvPr>
            <p:ph type="ctrTitle" sz="quarter"/>
          </p:nvPr>
        </p:nvSpPr>
        <p:spPr/>
        <p:txBody>
          <a:bodyPr/>
          <a:lstStyle/>
          <a:p>
            <a:r>
              <a:rPr lang="en-US" dirty="0"/>
              <a:t>Malware Analysis</a:t>
            </a:r>
          </a:p>
        </p:txBody>
      </p:sp>
      <p:sp>
        <p:nvSpPr>
          <p:cNvPr id="3" name="Slide Number Placeholder 2">
            <a:extLst>
              <a:ext uri="{FF2B5EF4-FFF2-40B4-BE49-F238E27FC236}">
                <a16:creationId xmlns:a16="http://schemas.microsoft.com/office/drawing/2014/main" id="{92372933-06A8-487C-B890-6216A7272894}"/>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4</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336118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73575E3-F4B8-42F7-BB27-C741E684CF34}"/>
              </a:ext>
            </a:extLst>
          </p:cNvPr>
          <p:cNvSpPr>
            <a:spLocks noGrp="1"/>
          </p:cNvSpPr>
          <p:nvPr>
            <p:ph type="title"/>
          </p:nvPr>
        </p:nvSpPr>
        <p:spPr/>
        <p:txBody>
          <a:bodyPr/>
          <a:lstStyle/>
          <a:p>
            <a:r>
              <a:rPr lang="en-US" dirty="0"/>
              <a:t>The Syllabus</a:t>
            </a:r>
          </a:p>
        </p:txBody>
      </p:sp>
      <p:sp>
        <p:nvSpPr>
          <p:cNvPr id="8" name="Content Placeholder 7">
            <a:extLst>
              <a:ext uri="{FF2B5EF4-FFF2-40B4-BE49-F238E27FC236}">
                <a16:creationId xmlns:a16="http://schemas.microsoft.com/office/drawing/2014/main" id="{CF03708E-D9C9-4AE5-9838-97495B487F1F}"/>
              </a:ext>
            </a:extLst>
          </p:cNvPr>
          <p:cNvSpPr>
            <a:spLocks noGrp="1"/>
          </p:cNvSpPr>
          <p:nvPr>
            <p:ph idx="1"/>
          </p:nvPr>
        </p:nvSpPr>
        <p:spPr/>
        <p:txBody>
          <a:bodyPr/>
          <a:lstStyle/>
          <a:p>
            <a:pPr marL="457200" indent="-457200">
              <a:buFont typeface="+mj-lt"/>
              <a:buAutoNum type="arabicPeriod"/>
            </a:pPr>
            <a:r>
              <a:rPr lang="en-US" sz="2800" dirty="0">
                <a:solidFill>
                  <a:srgbClr val="00B3DC"/>
                </a:solidFill>
              </a:rPr>
              <a:t>What is Malware Analysis &amp; Why Does it exist?</a:t>
            </a:r>
          </a:p>
          <a:p>
            <a:pPr marL="457200" indent="-457200">
              <a:buFont typeface="+mj-lt"/>
              <a:buAutoNum type="arabicPeriod"/>
            </a:pPr>
            <a:r>
              <a:rPr lang="en-US" sz="2800" dirty="0">
                <a:solidFill>
                  <a:schemeClr val="accent1"/>
                </a:solidFill>
              </a:rPr>
              <a:t>Malware Types</a:t>
            </a:r>
          </a:p>
          <a:p>
            <a:pPr marL="457200" indent="-457200">
              <a:buFont typeface="+mj-lt"/>
              <a:buAutoNum type="arabicPeriod"/>
            </a:pPr>
            <a:r>
              <a:rPr lang="en-US" sz="2800" dirty="0">
                <a:solidFill>
                  <a:schemeClr val="accent1"/>
                </a:solidFill>
              </a:rPr>
              <a:t>How To Perform Analysis</a:t>
            </a:r>
          </a:p>
          <a:p>
            <a:pPr marL="457200" indent="-457200">
              <a:buFont typeface="+mj-lt"/>
              <a:buAutoNum type="arabicPeriod"/>
            </a:pPr>
            <a:r>
              <a:rPr lang="en-US" sz="2800" dirty="0">
                <a:solidFill>
                  <a:schemeClr val="accent1"/>
                </a:solidFill>
              </a:rPr>
              <a:t>Static Analysis</a:t>
            </a:r>
          </a:p>
          <a:p>
            <a:pPr marL="457200" indent="-457200">
              <a:buFont typeface="+mj-lt"/>
              <a:buAutoNum type="arabicPeriod"/>
            </a:pPr>
            <a:r>
              <a:rPr lang="en-US" sz="2800" dirty="0">
                <a:solidFill>
                  <a:schemeClr val="accent1"/>
                </a:solidFill>
              </a:rPr>
              <a:t>Dynamic Analysis</a:t>
            </a:r>
          </a:p>
          <a:p>
            <a:pPr marL="457200" indent="-457200">
              <a:buFont typeface="+mj-lt"/>
              <a:buAutoNum type="arabicPeriod"/>
            </a:pPr>
            <a:r>
              <a:rPr lang="en-US" sz="2800" dirty="0">
                <a:solidFill>
                  <a:schemeClr val="accent1"/>
                </a:solidFill>
              </a:rPr>
              <a:t>More Tools</a:t>
            </a:r>
          </a:p>
          <a:p>
            <a:pPr marL="457200" indent="-457200">
              <a:buFont typeface="+mj-lt"/>
              <a:buAutoNum type="arabicPeriod"/>
            </a:pPr>
            <a:r>
              <a:rPr lang="en-US" sz="2800" dirty="0">
                <a:solidFill>
                  <a:schemeClr val="accent1"/>
                </a:solidFill>
              </a:rPr>
              <a:t>Quick Tip</a:t>
            </a:r>
          </a:p>
          <a:p>
            <a:pPr marL="457200" indent="-457200">
              <a:buFont typeface="+mj-lt"/>
              <a:buAutoNum type="arabicPeriod"/>
            </a:pPr>
            <a:r>
              <a:rPr lang="en-US" sz="2800" dirty="0">
                <a:solidFill>
                  <a:schemeClr val="accent1"/>
                </a:solidFill>
              </a:rPr>
              <a:t>Demo(s)</a:t>
            </a:r>
          </a:p>
          <a:p>
            <a:pPr marL="457200" indent="-457200">
              <a:buFont typeface="+mj-lt"/>
              <a:buAutoNum type="arabicPeriod"/>
            </a:pPr>
            <a:endParaRPr lang="en-US" dirty="0">
              <a:solidFill>
                <a:schemeClr val="accent1"/>
              </a:solidFill>
            </a:endParaRPr>
          </a:p>
          <a:p>
            <a:pPr marL="457200" indent="-457200">
              <a:buFont typeface="+mj-lt"/>
              <a:buAutoNum type="arabicPeriod"/>
            </a:pPr>
            <a:endParaRPr lang="en-US" dirty="0">
              <a:solidFill>
                <a:schemeClr val="accent1"/>
              </a:solidFill>
            </a:endParaRPr>
          </a:p>
          <a:p>
            <a:pPr marL="457200" indent="-457200">
              <a:buFont typeface="+mj-lt"/>
              <a:buAutoNum type="arabicPeriod"/>
            </a:pPr>
            <a:endParaRPr lang="en-US" dirty="0">
              <a:solidFill>
                <a:srgbClr val="00B3DC"/>
              </a:solidFill>
            </a:endParaRPr>
          </a:p>
          <a:p>
            <a:pPr marL="457200" indent="-457200">
              <a:buFont typeface="+mj-lt"/>
              <a:buAutoNum type="arabicPeriod"/>
            </a:pPr>
            <a:endParaRPr lang="en-US" dirty="0"/>
          </a:p>
        </p:txBody>
      </p:sp>
      <p:sp>
        <p:nvSpPr>
          <p:cNvPr id="5" name="Footer Placeholder 4">
            <a:extLst>
              <a:ext uri="{FF2B5EF4-FFF2-40B4-BE49-F238E27FC236}">
                <a16:creationId xmlns:a16="http://schemas.microsoft.com/office/drawing/2014/main" id="{DDAA922A-2D92-4926-813A-8CC9DBB0E536}"/>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2018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91E98CAE-7098-4FD0-8308-BF5684187F78}"/>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5</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381778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9A3B-EAA8-4818-A2A4-E33115D57069}"/>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rgbClr val="00B3DC"/>
                </a:solidFill>
              </a:rPr>
              <a:t>What is Malware Analysis &amp; Why Does it exist?</a:t>
            </a:r>
            <a:endParaRPr lang="en-US" dirty="0">
              <a:solidFill>
                <a:schemeClr val="accent1"/>
              </a:solidFill>
            </a:endParaRPr>
          </a:p>
        </p:txBody>
      </p:sp>
      <p:sp>
        <p:nvSpPr>
          <p:cNvPr id="3" name="Content Placeholder 2">
            <a:extLst>
              <a:ext uri="{FF2B5EF4-FFF2-40B4-BE49-F238E27FC236}">
                <a16:creationId xmlns:a16="http://schemas.microsoft.com/office/drawing/2014/main" id="{172471FA-1AF7-4F21-A760-C94B74FD30FC}"/>
              </a:ext>
            </a:extLst>
          </p:cNvPr>
          <p:cNvSpPr>
            <a:spLocks noGrp="1"/>
          </p:cNvSpPr>
          <p:nvPr>
            <p:ph sz="half" idx="1"/>
          </p:nvPr>
        </p:nvSpPr>
        <p:spPr>
          <a:xfrm>
            <a:off x="838199" y="1643316"/>
            <a:ext cx="5181600" cy="4351338"/>
          </a:xfrm>
        </p:spPr>
        <p:txBody>
          <a:bodyPr/>
          <a:lstStyle/>
          <a:p>
            <a:r>
              <a:rPr lang="en-US" dirty="0"/>
              <a:t>What</a:t>
            </a:r>
          </a:p>
          <a:p>
            <a:pPr lvl="1"/>
            <a:r>
              <a:rPr lang="en-US" sz="2000" i="1" dirty="0"/>
              <a:t>“The art of dissecting malware to understand how it works, how to identify, and how to defeat or eliminate it”</a:t>
            </a:r>
          </a:p>
          <a:p>
            <a:pPr lvl="2"/>
            <a:r>
              <a:rPr lang="en-US" sz="1200" dirty="0">
                <a:hlinkClick r:id="rId2"/>
              </a:rPr>
              <a:t>Practical Malware Analysis</a:t>
            </a:r>
            <a:r>
              <a:rPr lang="en-US" sz="1200" dirty="0"/>
              <a:t>: A Hands-On Guide to Dissecting Malicious Software 1st Edition (Michael Sikorski, Andrew Honing)</a:t>
            </a:r>
            <a:br>
              <a:rPr lang="en-US" sz="1600" dirty="0"/>
            </a:br>
            <a:endParaRPr lang="en-US" sz="1600" dirty="0"/>
          </a:p>
          <a:p>
            <a:pPr lvl="2"/>
            <a:r>
              <a:rPr lang="en-US" sz="1600" dirty="0"/>
              <a:t>Studying the malicious behavior of software</a:t>
            </a:r>
            <a:br>
              <a:rPr lang="en-US" sz="1600" dirty="0"/>
            </a:br>
            <a:br>
              <a:rPr lang="en-US" sz="800" dirty="0"/>
            </a:br>
            <a:endParaRPr lang="en-US" sz="800" dirty="0"/>
          </a:p>
          <a:p>
            <a:pPr lvl="2"/>
            <a:r>
              <a:rPr lang="en-US" sz="1600" dirty="0"/>
              <a:t>Monitoring malicious software in a controlled environment</a:t>
            </a:r>
          </a:p>
        </p:txBody>
      </p:sp>
      <p:sp>
        <p:nvSpPr>
          <p:cNvPr id="5" name="Footer Placeholder 4">
            <a:extLst>
              <a:ext uri="{FF2B5EF4-FFF2-40B4-BE49-F238E27FC236}">
                <a16:creationId xmlns:a16="http://schemas.microsoft.com/office/drawing/2014/main" id="{656C6D29-A49C-4540-B6A7-4F9A51B6B557}"/>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341FCDD6-71EF-4249-B0BA-C8092A049134}"/>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6</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10" name="Content Placeholder 9">
            <a:extLst>
              <a:ext uri="{FF2B5EF4-FFF2-40B4-BE49-F238E27FC236}">
                <a16:creationId xmlns:a16="http://schemas.microsoft.com/office/drawing/2014/main" id="{6209DE17-2799-448A-86E5-81B76CEC72A9}"/>
              </a:ext>
            </a:extLst>
          </p:cNvPr>
          <p:cNvSpPr>
            <a:spLocks noGrp="1"/>
          </p:cNvSpPr>
          <p:nvPr>
            <p:ph sz="half" idx="2"/>
          </p:nvPr>
        </p:nvSpPr>
        <p:spPr>
          <a:xfrm>
            <a:off x="6172202" y="1513816"/>
            <a:ext cx="5181600" cy="4351338"/>
          </a:xfrm>
        </p:spPr>
        <p:txBody>
          <a:bodyPr/>
          <a:lstStyle/>
          <a:p>
            <a:r>
              <a:rPr lang="en-US" dirty="0"/>
              <a:t>Why</a:t>
            </a:r>
          </a:p>
          <a:p>
            <a:pPr lvl="1"/>
            <a:r>
              <a:rPr lang="en-US" sz="2000" dirty="0"/>
              <a:t>To assess damage to systems</a:t>
            </a:r>
            <a:br>
              <a:rPr lang="en-US" sz="2000" dirty="0"/>
            </a:br>
            <a:endParaRPr lang="en-US" sz="2000" dirty="0"/>
          </a:p>
          <a:p>
            <a:pPr lvl="1"/>
            <a:r>
              <a:rPr lang="en-US" sz="2000" dirty="0"/>
              <a:t>Discover indicators of compromises</a:t>
            </a:r>
          </a:p>
          <a:p>
            <a:pPr lvl="2"/>
            <a:r>
              <a:rPr lang="en-US" sz="1800" dirty="0"/>
              <a:t>C2 (command-and-control)</a:t>
            </a:r>
            <a:br>
              <a:rPr lang="en-US" sz="1800" dirty="0"/>
            </a:br>
            <a:endParaRPr lang="en-US" sz="1800" dirty="0"/>
          </a:p>
          <a:p>
            <a:pPr lvl="1"/>
            <a:r>
              <a:rPr lang="en-US" sz="2000" dirty="0"/>
              <a:t>Understanding of intruders</a:t>
            </a:r>
          </a:p>
          <a:p>
            <a:pPr lvl="2"/>
            <a:r>
              <a:rPr lang="en-US" sz="1800" dirty="0"/>
              <a:t>Is this an advanced persistent threat (APT), or</a:t>
            </a:r>
          </a:p>
          <a:p>
            <a:pPr lvl="2"/>
            <a:r>
              <a:rPr lang="en-US" sz="1800" dirty="0" err="1"/>
              <a:t>Crimeware</a:t>
            </a:r>
            <a:br>
              <a:rPr lang="en-US" sz="1800" dirty="0"/>
            </a:br>
            <a:endParaRPr lang="en-US" sz="1800" dirty="0"/>
          </a:p>
          <a:p>
            <a:pPr lvl="1"/>
            <a:r>
              <a:rPr lang="en-US" sz="2000" dirty="0"/>
              <a:t>Determine the purpose of the malware</a:t>
            </a:r>
          </a:p>
        </p:txBody>
      </p:sp>
    </p:spTree>
    <p:extLst>
      <p:ext uri="{BB962C8B-B14F-4D97-AF65-F5344CB8AC3E}">
        <p14:creationId xmlns:p14="http://schemas.microsoft.com/office/powerpoint/2010/main" val="231694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9A3B-EAA8-4818-A2A4-E33115D57069}"/>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Malware Types</a:t>
            </a:r>
            <a:endParaRPr lang="en-US" dirty="0">
              <a:solidFill>
                <a:schemeClr val="accent1"/>
              </a:solidFill>
            </a:endParaRPr>
          </a:p>
        </p:txBody>
      </p:sp>
      <p:sp>
        <p:nvSpPr>
          <p:cNvPr id="3" name="Content Placeholder 2">
            <a:extLst>
              <a:ext uri="{FF2B5EF4-FFF2-40B4-BE49-F238E27FC236}">
                <a16:creationId xmlns:a16="http://schemas.microsoft.com/office/drawing/2014/main" id="{172471FA-1AF7-4F21-A760-C94B74FD30FC}"/>
              </a:ext>
            </a:extLst>
          </p:cNvPr>
          <p:cNvSpPr>
            <a:spLocks noGrp="1"/>
          </p:cNvSpPr>
          <p:nvPr>
            <p:ph sz="half" idx="1"/>
          </p:nvPr>
        </p:nvSpPr>
        <p:spPr>
          <a:xfrm>
            <a:off x="838200" y="1825625"/>
            <a:ext cx="3321818" cy="3014732"/>
          </a:xfrm>
        </p:spPr>
        <p:txBody>
          <a:bodyPr/>
          <a:lstStyle/>
          <a:p>
            <a:r>
              <a:rPr lang="en-US" sz="2000" dirty="0"/>
              <a:t>Virus</a:t>
            </a:r>
          </a:p>
          <a:p>
            <a:r>
              <a:rPr lang="en-US" sz="2000" dirty="0"/>
              <a:t>Worm</a:t>
            </a:r>
          </a:p>
          <a:p>
            <a:r>
              <a:rPr lang="en-US" sz="2000" dirty="0"/>
              <a:t>Trojan</a:t>
            </a:r>
          </a:p>
          <a:p>
            <a:r>
              <a:rPr lang="en-US" sz="2000" dirty="0"/>
              <a:t>Backdoor</a:t>
            </a:r>
          </a:p>
          <a:p>
            <a:r>
              <a:rPr lang="en-US" sz="2000" dirty="0"/>
              <a:t>Remote Access Trojan (RAT)</a:t>
            </a:r>
          </a:p>
          <a:p>
            <a:r>
              <a:rPr lang="en-US" sz="2000" dirty="0"/>
              <a:t>Ransomware</a:t>
            </a:r>
          </a:p>
          <a:p>
            <a:pPr marL="0" indent="0">
              <a:buNone/>
            </a:pPr>
            <a:endParaRPr lang="en-US" dirty="0"/>
          </a:p>
          <a:p>
            <a:endParaRPr lang="en-US" dirty="0"/>
          </a:p>
          <a:p>
            <a:endParaRPr lang="en-US" dirty="0"/>
          </a:p>
        </p:txBody>
      </p:sp>
      <p:sp>
        <p:nvSpPr>
          <p:cNvPr id="5" name="Footer Placeholder 4">
            <a:extLst>
              <a:ext uri="{FF2B5EF4-FFF2-40B4-BE49-F238E27FC236}">
                <a16:creationId xmlns:a16="http://schemas.microsoft.com/office/drawing/2014/main" id="{656C6D29-A49C-4540-B6A7-4F9A51B6B557}"/>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341FCDD6-71EF-4249-B0BA-C8092A049134}"/>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7</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7" name="Content Placeholder 2">
            <a:extLst>
              <a:ext uri="{FF2B5EF4-FFF2-40B4-BE49-F238E27FC236}">
                <a16:creationId xmlns:a16="http://schemas.microsoft.com/office/drawing/2014/main" id="{0A6E0B6D-5A95-4BE8-9C20-DEF35CC69101}"/>
              </a:ext>
            </a:extLst>
          </p:cNvPr>
          <p:cNvSpPr txBox="1">
            <a:spLocks/>
          </p:cNvSpPr>
          <p:nvPr/>
        </p:nvSpPr>
        <p:spPr>
          <a:xfrm>
            <a:off x="3898761" y="1825625"/>
            <a:ext cx="4254640" cy="27264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Bot</a:t>
            </a:r>
          </a:p>
          <a:p>
            <a:r>
              <a:rPr lang="en-US" sz="2000" dirty="0"/>
              <a:t>Downloader</a:t>
            </a:r>
          </a:p>
          <a:p>
            <a:r>
              <a:rPr lang="en-US" sz="2000" dirty="0"/>
              <a:t>Dropper</a:t>
            </a:r>
          </a:p>
          <a:p>
            <a:r>
              <a:rPr lang="en-US" sz="2000" dirty="0"/>
              <a:t>Potentially Unwanted Programs (PUP)</a:t>
            </a:r>
          </a:p>
          <a:p>
            <a:pPr lvl="1"/>
            <a:r>
              <a:rPr lang="en-US" sz="2000" dirty="0"/>
              <a:t>Adware</a:t>
            </a:r>
          </a:p>
          <a:p>
            <a:pPr lvl="1"/>
            <a:r>
              <a:rPr lang="en-US" sz="2000" dirty="0"/>
              <a:t>Spyware</a:t>
            </a:r>
          </a:p>
          <a:p>
            <a:endParaRPr lang="en-US" dirty="0"/>
          </a:p>
          <a:p>
            <a:endParaRPr lang="en-US" dirty="0"/>
          </a:p>
          <a:p>
            <a:endParaRPr lang="en-US" dirty="0"/>
          </a:p>
        </p:txBody>
      </p:sp>
      <p:pic>
        <p:nvPicPr>
          <p:cNvPr id="8" name="Content Placeholder 7" descr="A screenshot of a computer&#10;&#10;Description generated with low confidence">
            <a:extLst>
              <a:ext uri="{FF2B5EF4-FFF2-40B4-BE49-F238E27FC236}">
                <a16:creationId xmlns:a16="http://schemas.microsoft.com/office/drawing/2014/main" id="{E925E477-A72B-4B76-9F8E-13A2503F6E8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231547" y="1825625"/>
            <a:ext cx="3621622" cy="2876430"/>
          </a:xfrm>
          <a:prstGeom prst="rect">
            <a:avLst/>
          </a:prstGeom>
        </p:spPr>
      </p:pic>
    </p:spTree>
    <p:extLst>
      <p:ext uri="{BB962C8B-B14F-4D97-AF65-F5344CB8AC3E}">
        <p14:creationId xmlns:p14="http://schemas.microsoft.com/office/powerpoint/2010/main" val="319952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85D5-F742-47FD-B96C-4C0269B247FA}"/>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How To Perform Analysis</a:t>
            </a:r>
            <a:endParaRPr lang="en-US" dirty="0">
              <a:solidFill>
                <a:schemeClr val="accent1"/>
              </a:solidFill>
            </a:endParaRPr>
          </a:p>
        </p:txBody>
      </p:sp>
      <p:sp>
        <p:nvSpPr>
          <p:cNvPr id="3" name="Content Placeholder 2">
            <a:extLst>
              <a:ext uri="{FF2B5EF4-FFF2-40B4-BE49-F238E27FC236}">
                <a16:creationId xmlns:a16="http://schemas.microsoft.com/office/drawing/2014/main" id="{800E5732-0EBB-4403-A522-BF0B7B794A9D}"/>
              </a:ext>
            </a:extLst>
          </p:cNvPr>
          <p:cNvSpPr>
            <a:spLocks noGrp="1"/>
          </p:cNvSpPr>
          <p:nvPr>
            <p:ph sz="half" idx="1"/>
          </p:nvPr>
        </p:nvSpPr>
        <p:spPr>
          <a:xfrm>
            <a:off x="616448" y="1439171"/>
            <a:ext cx="5181600" cy="4737792"/>
          </a:xfrm>
        </p:spPr>
        <p:txBody>
          <a:bodyPr/>
          <a:lstStyle/>
          <a:p>
            <a:r>
              <a:rPr lang="en-US" dirty="0"/>
              <a:t>Never use your everyday use computer(s)</a:t>
            </a:r>
          </a:p>
          <a:p>
            <a:pPr lvl="1"/>
            <a:r>
              <a:rPr lang="en-US" dirty="0"/>
              <a:t>Use an old computer</a:t>
            </a:r>
          </a:p>
          <a:p>
            <a:pPr lvl="2"/>
            <a:r>
              <a:rPr lang="en-US" dirty="0"/>
              <a:t>Physical Machine where you can use </a:t>
            </a:r>
            <a:r>
              <a:rPr lang="en-US" dirty="0" err="1"/>
              <a:t>clonezilla</a:t>
            </a:r>
            <a:r>
              <a:rPr lang="en-US" dirty="0"/>
              <a:t> to restore to pristine state</a:t>
            </a:r>
            <a:br>
              <a:rPr lang="en-US" dirty="0"/>
            </a:br>
            <a:endParaRPr lang="en-US" dirty="0"/>
          </a:p>
          <a:p>
            <a:pPr lvl="1"/>
            <a:r>
              <a:rPr lang="en-US" dirty="0"/>
              <a:t>Access to VirtualBox, VMWare?</a:t>
            </a:r>
          </a:p>
          <a:p>
            <a:pPr lvl="2"/>
            <a:r>
              <a:rPr lang="en-US" dirty="0"/>
              <a:t>VMs allow the use of snapshots and reverts</a:t>
            </a:r>
            <a:br>
              <a:rPr lang="en-US" dirty="0"/>
            </a:br>
            <a:endParaRPr lang="en-US" dirty="0"/>
          </a:p>
          <a:p>
            <a:pPr lvl="1"/>
            <a:r>
              <a:rPr lang="en-US" dirty="0"/>
              <a:t>Access to an OS?</a:t>
            </a:r>
          </a:p>
          <a:p>
            <a:pPr lvl="2"/>
            <a:r>
              <a:rPr lang="en-US" dirty="0"/>
              <a:t>Windows, Linux</a:t>
            </a:r>
          </a:p>
          <a:p>
            <a:pPr marL="0" indent="0">
              <a:buNone/>
            </a:pPr>
            <a:endParaRPr lang="en-US" dirty="0"/>
          </a:p>
          <a:p>
            <a:pPr lvl="1"/>
            <a:endParaRPr lang="en-US" dirty="0"/>
          </a:p>
        </p:txBody>
      </p:sp>
      <p:sp>
        <p:nvSpPr>
          <p:cNvPr id="7" name="Content Placeholder 6">
            <a:extLst>
              <a:ext uri="{FF2B5EF4-FFF2-40B4-BE49-F238E27FC236}">
                <a16:creationId xmlns:a16="http://schemas.microsoft.com/office/drawing/2014/main" id="{72C948FE-BB17-4CE6-AB75-9B6F5585C206}"/>
              </a:ext>
            </a:extLst>
          </p:cNvPr>
          <p:cNvSpPr>
            <a:spLocks noGrp="1"/>
          </p:cNvSpPr>
          <p:nvPr>
            <p:ph sz="half" idx="2"/>
          </p:nvPr>
        </p:nvSpPr>
        <p:spPr>
          <a:xfrm>
            <a:off x="6234808" y="1461007"/>
            <a:ext cx="5181600" cy="4351338"/>
          </a:xfrm>
        </p:spPr>
        <p:txBody>
          <a:bodyPr/>
          <a:lstStyle/>
          <a:p>
            <a:r>
              <a:rPr lang="en-US" dirty="0"/>
              <a:t>Analysis Type</a:t>
            </a:r>
          </a:p>
          <a:p>
            <a:pPr lvl="1"/>
            <a:r>
              <a:rPr lang="en-US" u="sng" dirty="0"/>
              <a:t>Static (code) Analysis</a:t>
            </a:r>
          </a:p>
          <a:p>
            <a:pPr lvl="2"/>
            <a:r>
              <a:rPr lang="en-US" dirty="0"/>
              <a:t>Examining file attributes</a:t>
            </a:r>
          </a:p>
          <a:p>
            <a:pPr lvl="2"/>
            <a:r>
              <a:rPr lang="en-US" dirty="0"/>
              <a:t>Examining disassembled code</a:t>
            </a:r>
          </a:p>
          <a:p>
            <a:pPr lvl="2"/>
            <a:endParaRPr lang="en-US" dirty="0"/>
          </a:p>
          <a:p>
            <a:pPr lvl="1"/>
            <a:r>
              <a:rPr lang="en-US" u="sng" dirty="0"/>
              <a:t>Dynamic (behavioral) Analysis</a:t>
            </a:r>
          </a:p>
          <a:p>
            <a:pPr lvl="2"/>
            <a:r>
              <a:rPr lang="en-US" dirty="0"/>
              <a:t>Run the malware - observe its impacts on the system </a:t>
            </a:r>
          </a:p>
          <a:p>
            <a:pPr lvl="2"/>
            <a:r>
              <a:rPr lang="en-US" dirty="0"/>
              <a:t>Run the malware in a debugger to examine the malware’s inner workings</a:t>
            </a:r>
            <a:br>
              <a:rPr lang="en-US" dirty="0"/>
            </a:br>
            <a:endParaRPr lang="en-US" dirty="0"/>
          </a:p>
          <a:p>
            <a:pPr lvl="1"/>
            <a:r>
              <a:rPr lang="en-US" u="sng" dirty="0"/>
              <a:t>Memory Analysis</a:t>
            </a:r>
          </a:p>
          <a:p>
            <a:pPr lvl="2"/>
            <a:r>
              <a:rPr lang="en-US" dirty="0"/>
              <a:t>Analyzing computer’s RAM for artifacts</a:t>
            </a:r>
          </a:p>
          <a:p>
            <a:pPr lvl="1"/>
            <a:endParaRPr lang="en-US" dirty="0"/>
          </a:p>
          <a:p>
            <a:pPr lvl="2"/>
            <a:endParaRPr lang="en-US" dirty="0"/>
          </a:p>
        </p:txBody>
      </p:sp>
      <p:sp>
        <p:nvSpPr>
          <p:cNvPr id="5" name="Footer Placeholder 4">
            <a:extLst>
              <a:ext uri="{FF2B5EF4-FFF2-40B4-BE49-F238E27FC236}">
                <a16:creationId xmlns:a16="http://schemas.microsoft.com/office/drawing/2014/main" id="{B1E48FDA-E437-4039-A152-3E8B97A82814}"/>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46640BC-8ABA-438C-A867-A65BE67C81A3}"/>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8</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8" name="TextBox 7">
            <a:extLst>
              <a:ext uri="{FF2B5EF4-FFF2-40B4-BE49-F238E27FC236}">
                <a16:creationId xmlns:a16="http://schemas.microsoft.com/office/drawing/2014/main" id="{B04606AC-EE43-4574-8B42-3D98710D9A2D}"/>
              </a:ext>
            </a:extLst>
          </p:cNvPr>
          <p:cNvSpPr txBox="1"/>
          <p:nvPr/>
        </p:nvSpPr>
        <p:spPr>
          <a:xfrm>
            <a:off x="4644344" y="450204"/>
            <a:ext cx="720882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dirty="0"/>
              <a:t>Safety 1</a:t>
            </a:r>
            <a:r>
              <a:rPr lang="en-US" sz="2000" b="1" baseline="30000" dirty="0"/>
              <a:t>st</a:t>
            </a:r>
            <a:r>
              <a:rPr lang="en-US" sz="2400" b="1" dirty="0"/>
              <a:t>: Controlled Environment = Safe Environment</a:t>
            </a:r>
            <a:endParaRPr lang="en-US" sz="2000" b="1" dirty="0"/>
          </a:p>
        </p:txBody>
      </p:sp>
    </p:spTree>
    <p:extLst>
      <p:ext uri="{BB962C8B-B14F-4D97-AF65-F5344CB8AC3E}">
        <p14:creationId xmlns:p14="http://schemas.microsoft.com/office/powerpoint/2010/main" val="1545902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85D5-F742-47FD-B96C-4C0269B247FA}"/>
              </a:ext>
            </a:extLst>
          </p:cNvPr>
          <p:cNvSpPr>
            <a:spLocks noGrp="1"/>
          </p:cNvSpPr>
          <p:nvPr>
            <p:ph type="title"/>
          </p:nvPr>
        </p:nvSpPr>
        <p:spPr/>
        <p:txBody>
          <a:bodyPr/>
          <a:lstStyle/>
          <a:p>
            <a:r>
              <a:rPr lang="en-US" dirty="0">
                <a:solidFill>
                  <a:srgbClr val="005F9E"/>
                </a:solidFill>
              </a:rPr>
              <a:t>Malware Analysis</a:t>
            </a:r>
            <a:br>
              <a:rPr lang="en-US" dirty="0">
                <a:solidFill>
                  <a:srgbClr val="005F9E"/>
                </a:solidFill>
              </a:rPr>
            </a:br>
            <a:r>
              <a:rPr lang="en-US" sz="1600" dirty="0">
                <a:solidFill>
                  <a:schemeClr val="accent1"/>
                </a:solidFill>
              </a:rPr>
              <a:t>How To Perform Analysis</a:t>
            </a:r>
            <a:endParaRPr lang="en-US" dirty="0">
              <a:solidFill>
                <a:schemeClr val="accent1"/>
              </a:solidFill>
            </a:endParaRPr>
          </a:p>
        </p:txBody>
      </p:sp>
      <p:sp>
        <p:nvSpPr>
          <p:cNvPr id="3" name="Content Placeholder 2">
            <a:extLst>
              <a:ext uri="{FF2B5EF4-FFF2-40B4-BE49-F238E27FC236}">
                <a16:creationId xmlns:a16="http://schemas.microsoft.com/office/drawing/2014/main" id="{800E5732-0EBB-4403-A522-BF0B7B794A9D}"/>
              </a:ext>
            </a:extLst>
          </p:cNvPr>
          <p:cNvSpPr>
            <a:spLocks noGrp="1"/>
          </p:cNvSpPr>
          <p:nvPr>
            <p:ph sz="half" idx="1"/>
          </p:nvPr>
        </p:nvSpPr>
        <p:spPr>
          <a:xfrm>
            <a:off x="616448" y="1439171"/>
            <a:ext cx="5181600" cy="4737792"/>
          </a:xfrm>
        </p:spPr>
        <p:txBody>
          <a:bodyPr/>
          <a:lstStyle/>
          <a:p>
            <a:r>
              <a:rPr lang="en-US" dirty="0"/>
              <a:t>Suggested Lab Environment</a:t>
            </a:r>
          </a:p>
          <a:p>
            <a:pPr lvl="1"/>
            <a:r>
              <a:rPr lang="en-US" sz="1600" b="1" dirty="0"/>
              <a:t>Physical Machine</a:t>
            </a:r>
          </a:p>
          <a:p>
            <a:pPr lvl="2"/>
            <a:r>
              <a:rPr lang="en-US" sz="1400" dirty="0"/>
              <a:t>Host OS </a:t>
            </a:r>
            <a:r>
              <a:rPr lang="en-US" sz="1400" u="sng" dirty="0"/>
              <a:t>should not be</a:t>
            </a:r>
            <a:r>
              <a:rPr lang="en-US" sz="1400" dirty="0"/>
              <a:t> Windows</a:t>
            </a:r>
            <a:br>
              <a:rPr lang="en-US" sz="1400" dirty="0"/>
            </a:br>
            <a:endParaRPr lang="en-US" sz="1400" dirty="0"/>
          </a:p>
          <a:p>
            <a:pPr lvl="1"/>
            <a:r>
              <a:rPr lang="en-US" sz="1600" b="1" dirty="0"/>
              <a:t>Virtual Environment</a:t>
            </a:r>
          </a:p>
          <a:p>
            <a:pPr lvl="2"/>
            <a:r>
              <a:rPr lang="en-US" sz="1400" dirty="0"/>
              <a:t>Windows VM</a:t>
            </a:r>
          </a:p>
          <a:p>
            <a:pPr lvl="2"/>
            <a:r>
              <a:rPr lang="en-US" sz="1400" dirty="0" err="1"/>
              <a:t>REMnux</a:t>
            </a:r>
            <a:r>
              <a:rPr lang="en-US" sz="1400" dirty="0"/>
              <a:t> VM</a:t>
            </a:r>
          </a:p>
          <a:p>
            <a:pPr lvl="3"/>
            <a:r>
              <a:rPr lang="en-US" sz="1600" u="sng" dirty="0"/>
              <a:t>R</a:t>
            </a:r>
            <a:r>
              <a:rPr lang="en-US" sz="1600" dirty="0"/>
              <a:t>everse-</a:t>
            </a:r>
            <a:r>
              <a:rPr lang="en-US" sz="1600" u="sng" dirty="0"/>
              <a:t>E</a:t>
            </a:r>
            <a:r>
              <a:rPr lang="en-US" sz="1600" dirty="0"/>
              <a:t>ngineering </a:t>
            </a:r>
            <a:r>
              <a:rPr lang="en-US" sz="1600" u="sng" dirty="0"/>
              <a:t>M</a:t>
            </a:r>
            <a:r>
              <a:rPr lang="en-US" sz="1600" dirty="0"/>
              <a:t>alware Li</a:t>
            </a:r>
            <a:r>
              <a:rPr lang="en-US" sz="1600" u="sng" dirty="0"/>
              <a:t>nux</a:t>
            </a:r>
            <a:br>
              <a:rPr lang="en-US" sz="1600" dirty="0"/>
            </a:br>
            <a:endParaRPr lang="en-US" sz="1600" dirty="0"/>
          </a:p>
          <a:p>
            <a:pPr lvl="1"/>
            <a:r>
              <a:rPr lang="en-US" sz="1600" b="1" dirty="0"/>
              <a:t>Networking</a:t>
            </a:r>
          </a:p>
          <a:p>
            <a:pPr lvl="2"/>
            <a:r>
              <a:rPr lang="en-US" sz="1400" dirty="0"/>
              <a:t>Only allow network connections between the VMs</a:t>
            </a:r>
          </a:p>
          <a:p>
            <a:pPr lvl="2"/>
            <a:r>
              <a:rPr lang="en-US" sz="1400" dirty="0"/>
              <a:t>Never allow traffic to go out</a:t>
            </a:r>
            <a:br>
              <a:rPr lang="en-US" sz="1400" dirty="0"/>
            </a:br>
            <a:endParaRPr lang="en-US" sz="1400" dirty="0"/>
          </a:p>
          <a:p>
            <a:pPr lvl="1"/>
            <a:r>
              <a:rPr lang="en-US" sz="1800" b="1" dirty="0"/>
              <a:t>Tips</a:t>
            </a:r>
          </a:p>
          <a:p>
            <a:pPr lvl="2"/>
            <a:r>
              <a:rPr lang="en-US" sz="1400" dirty="0"/>
              <a:t>Password protect malware samples in compressed file</a:t>
            </a:r>
          </a:p>
          <a:p>
            <a:pPr lvl="2"/>
            <a:r>
              <a:rPr lang="en-US" sz="1400" dirty="0"/>
              <a:t>Always take a snapshot of environment</a:t>
            </a:r>
          </a:p>
          <a:p>
            <a:pPr lvl="3"/>
            <a:r>
              <a:rPr lang="en-US" sz="1400" dirty="0"/>
              <a:t>Initial setup snapshot of VMs is ideal</a:t>
            </a:r>
          </a:p>
          <a:p>
            <a:pPr marL="0" indent="0">
              <a:buNone/>
            </a:pPr>
            <a:endParaRPr lang="en-US" dirty="0"/>
          </a:p>
          <a:p>
            <a:pPr lvl="1"/>
            <a:endParaRPr lang="en-US" dirty="0"/>
          </a:p>
        </p:txBody>
      </p:sp>
      <p:sp>
        <p:nvSpPr>
          <p:cNvPr id="5" name="Footer Placeholder 4">
            <a:extLst>
              <a:ext uri="{FF2B5EF4-FFF2-40B4-BE49-F238E27FC236}">
                <a16:creationId xmlns:a16="http://schemas.microsoft.com/office/drawing/2014/main" id="{B1E48FDA-E437-4039-A152-3E8B97A82814}"/>
              </a:ext>
            </a:extLst>
          </p:cNvPr>
          <p:cNvSpPr>
            <a:spLocks noGrp="1"/>
          </p:cNvSpPr>
          <p:nvPr>
            <p:ph type="ftr" sz="quarter" idx="11"/>
          </p:nvPr>
        </p:nvSpPr>
        <p:spPr/>
        <p:txBody>
          <a:bodyPr/>
          <a:lstStyle/>
          <a:p>
            <a:r>
              <a:rPr lang="en-US" altLang="en-US" dirty="0">
                <a:solidFill>
                  <a:schemeClr val="tx1">
                    <a:lumMod val="50000"/>
                    <a:lumOff val="50000"/>
                  </a:schemeClr>
                </a:solidFill>
                <a:latin typeface="Arial" pitchFamily="34" charset="0"/>
                <a:cs typeface="Arial" pitchFamily="34" charset="0"/>
              </a:rPr>
              <a:t>© 2018 The MITRE Corporation. All rights reserved.</a:t>
            </a:r>
            <a:endParaRPr lang="en-US" dirty="0">
              <a:solidFill>
                <a:schemeClr val="tx1">
                  <a:lumMod val="50000"/>
                  <a:lumOff val="50000"/>
                </a:schemeClr>
              </a:solidFill>
              <a:latin typeface="Arial" pitchFamily="34" charset="0"/>
              <a:cs typeface="Arial" pitchFamily="34" charset="0"/>
            </a:endParaRPr>
          </a:p>
        </p:txBody>
      </p:sp>
      <p:sp>
        <p:nvSpPr>
          <p:cNvPr id="6" name="Slide Number Placeholder 5">
            <a:extLst>
              <a:ext uri="{FF2B5EF4-FFF2-40B4-BE49-F238E27FC236}">
                <a16:creationId xmlns:a16="http://schemas.microsoft.com/office/drawing/2014/main" id="{546640BC-8ABA-438C-A867-A65BE67C81A3}"/>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9</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8" name="TextBox 7">
            <a:extLst>
              <a:ext uri="{FF2B5EF4-FFF2-40B4-BE49-F238E27FC236}">
                <a16:creationId xmlns:a16="http://schemas.microsoft.com/office/drawing/2014/main" id="{B04606AC-EE43-4574-8B42-3D98710D9A2D}"/>
              </a:ext>
            </a:extLst>
          </p:cNvPr>
          <p:cNvSpPr txBox="1"/>
          <p:nvPr/>
        </p:nvSpPr>
        <p:spPr>
          <a:xfrm>
            <a:off x="4644344" y="450204"/>
            <a:ext cx="7208825"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000" b="1" dirty="0"/>
              <a:t>Safety 1</a:t>
            </a:r>
            <a:r>
              <a:rPr lang="en-US" sz="2000" b="1" baseline="30000" dirty="0"/>
              <a:t>st</a:t>
            </a:r>
            <a:r>
              <a:rPr lang="en-US" sz="2400" b="1" dirty="0"/>
              <a:t>: Controlled Environment = Safe Environment</a:t>
            </a:r>
            <a:endParaRPr lang="en-US" sz="2000" b="1" dirty="0"/>
          </a:p>
        </p:txBody>
      </p:sp>
      <p:pic>
        <p:nvPicPr>
          <p:cNvPr id="11" name="Content Placeholder 10" descr="A screenshot of a cell phone&#10;&#10;Description generated with very high confidence">
            <a:extLst>
              <a:ext uri="{FF2B5EF4-FFF2-40B4-BE49-F238E27FC236}">
                <a16:creationId xmlns:a16="http://schemas.microsoft.com/office/drawing/2014/main" id="{2716C7AD-E4D5-4D31-97FB-4D840355217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82164" y="1349185"/>
            <a:ext cx="3664856" cy="5246441"/>
          </a:xfrm>
        </p:spPr>
      </p:pic>
    </p:spTree>
    <p:extLst>
      <p:ext uri="{BB962C8B-B14F-4D97-AF65-F5344CB8AC3E}">
        <p14:creationId xmlns:p14="http://schemas.microsoft.com/office/powerpoint/2010/main" val="4124932391"/>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re-briefing-2018-alt-color.pptx" id="{F3E60CDD-7FBB-4056-B12F-0118B4385F22}" vid="{19806544-94D8-4FE2-B3A7-F5B2FB779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rtOrder xmlns="45d44e74-5c87-4253-a1a6-fb7a2a9835a8">5</SortOrder>
    <MITRE_x0020_Sensitivity xmlns="http://schemas.microsoft.com/sharepoint/v3">Internal MITRE Information</MITRE_x0020_Sensitivity>
    <IconOverlay xmlns="http://schemas.microsoft.com/sharepoint/v4" xsi:nil="true"/>
    <DocType xmlns="45d44e74-5c87-4253-a1a6-fb7a2a9835a8">Template</DocType>
    <_Contributor xmlns="http://schemas.microsoft.com/sharepoint/v3/fields" xsi:nil="true"/>
    <Release_x0020_Statement xmlns="http://schemas.microsoft.com/sharepoint/v3">For Internal MITRE Use</Release_x0020_Statement>
    <Site_x0020_Page xmlns="45d44e74-5c87-4253-a1a6-fb7a2a9835a8">
      <Value>47</Value>
    </Site_x0020_Page>
    <Date xmlns="45d44e74-5c87-4253-a1a6-fb7a2a9835a8" xsi:nil="true"/>
  </documentManagement>
</p:properties>
</file>

<file path=customXml/item4.xml><?xml version="1.0" encoding="utf-8"?>
<ct:contentTypeSchema xmlns:ct="http://schemas.microsoft.com/office/2006/metadata/contentType" xmlns:ma="http://schemas.microsoft.com/office/2006/metadata/properties/metaAttributes" ct:_="" ma:_="" ma:contentTypeName="MITRE Work" ma:contentTypeID="0x0101001EAE5F8AE92E0443B0635AEF5BFC9F76004C6CC03BF5DC804FBBC33E4E55C06EE9" ma:contentTypeVersion="6" ma:contentTypeDescription="Materials and documents that contain MITRE authored content and other content directly attributable to MITRE and its work" ma:contentTypeScope="" ma:versionID="e8429a4ef0cd6a0905ec9041da35bdd8">
  <xsd:schema xmlns:xsd="http://www.w3.org/2001/XMLSchema" xmlns:xs="http://www.w3.org/2001/XMLSchema" xmlns:p="http://schemas.microsoft.com/office/2006/metadata/properties" xmlns:ns1="http://schemas.microsoft.com/sharepoint/v3" xmlns:ns2="http://schemas.microsoft.com/sharepoint/v3/fields" xmlns:ns3="45d44e74-5c87-4253-a1a6-fb7a2a9835a8" xmlns:ns4="http://schemas.microsoft.com/sharepoint/v4" xmlns:ns5="d6dad062-3ecc-4c2a-98eb-3d03c2389ab6" targetNamespace="http://schemas.microsoft.com/office/2006/metadata/properties" ma:root="true" ma:fieldsID="d4be5a15e899d1941129a2c5e869f0c8" ns1:_="" ns2:_="" ns3:_="" ns4:_="" ns5:_="">
    <xsd:import namespace="http://schemas.microsoft.com/sharepoint/v3"/>
    <xsd:import namespace="http://schemas.microsoft.com/sharepoint/v3/fields"/>
    <xsd:import namespace="45d44e74-5c87-4253-a1a6-fb7a2a9835a8"/>
    <xsd:import namespace="http://schemas.microsoft.com/sharepoint/v4"/>
    <xsd:import namespace="d6dad062-3ecc-4c2a-98eb-3d03c2389ab6"/>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5:SharedWithUser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d44e74-5c87-4253-a1a6-fb7a2a9835a8"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b7793db3-9feb-473e-8d7c-24c256e016ac}"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9" nillable="true" ma:displayName="Date" ma:description="Document date if applicabl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dad062-3ecc-4c2a-98eb-3d03c2389ab6" elementFormDefault="qualified">
    <xsd:import namespace="http://schemas.microsoft.com/office/2006/documentManagement/types"/>
    <xsd:import namespace="http://schemas.microsoft.com/office/infopath/2007/PartnerControls"/>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56E7F9-360A-4865-A996-37DFE750D57A}">
  <ds:schemaRefs>
    <ds:schemaRef ds:uri="http://schemas.microsoft.com/office/2006/metadata/customXsn"/>
  </ds:schemaRefs>
</ds:datastoreItem>
</file>

<file path=customXml/itemProps2.xml><?xml version="1.0" encoding="utf-8"?>
<ds:datastoreItem xmlns:ds="http://schemas.openxmlformats.org/officeDocument/2006/customXml" ds:itemID="{79D7DD73-A2AF-46CB-A466-D3E7F02D1350}">
  <ds:schemaRefs>
    <ds:schemaRef ds:uri="http://schemas.microsoft.com/sharepoint/v3/contenttype/forms"/>
  </ds:schemaRefs>
</ds:datastoreItem>
</file>

<file path=customXml/itemProps3.xml><?xml version="1.0" encoding="utf-8"?>
<ds:datastoreItem xmlns:ds="http://schemas.openxmlformats.org/officeDocument/2006/customXml" ds:itemID="{EFCC88D5-4F90-4974-9B4B-C43C5EEAA947}">
  <ds:schemaRefs>
    <ds:schemaRef ds:uri="http://schemas.microsoft.com/sharepoint/v4"/>
    <ds:schemaRef ds:uri="http://purl.org/dc/terms/"/>
    <ds:schemaRef ds:uri="http://schemas.openxmlformats.org/package/2006/metadata/core-properties"/>
    <ds:schemaRef ds:uri="45d44e74-5c87-4253-a1a6-fb7a2a9835a8"/>
    <ds:schemaRef ds:uri="http://schemas.microsoft.com/office/2006/documentManagement/types"/>
    <ds:schemaRef ds:uri="http://schemas.microsoft.com/office/infopath/2007/PartnerControls"/>
    <ds:schemaRef ds:uri="http://purl.org/dc/elements/1.1/"/>
    <ds:schemaRef ds:uri="http://schemas.microsoft.com/office/2006/metadata/properties"/>
    <ds:schemaRef ds:uri="d6dad062-3ecc-4c2a-98eb-3d03c2389ab6"/>
    <ds:schemaRef ds:uri="http://schemas.microsoft.com/sharepoint/v3"/>
    <ds:schemaRef ds:uri="http://schemas.microsoft.com/sharepoint/v3/fields"/>
    <ds:schemaRef ds:uri="http://www.w3.org/XML/1998/namespace"/>
    <ds:schemaRef ds:uri="http://purl.org/dc/dcmitype/"/>
  </ds:schemaRefs>
</ds:datastoreItem>
</file>

<file path=customXml/itemProps4.xml><?xml version="1.0" encoding="utf-8"?>
<ds:datastoreItem xmlns:ds="http://schemas.openxmlformats.org/officeDocument/2006/customXml" ds:itemID="{36520793-1887-4D5B-882D-85763427B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45d44e74-5c87-4253-a1a6-fb7a2a9835a8"/>
    <ds:schemaRef ds:uri="http://schemas.microsoft.com/sharepoint/v4"/>
    <ds:schemaRef ds:uri="d6dad062-3ecc-4c2a-98eb-3d03c2389a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MITRE_Briefing_Template16x9_Alternate</Template>
  <TotalTime>757</TotalTime>
  <Words>852</Words>
  <Application>Microsoft Office PowerPoint</Application>
  <PresentationFormat>Widescreen</PresentationFormat>
  <Paragraphs>217</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Times New Roman</vt:lpstr>
      <vt:lpstr>Verdana</vt:lpstr>
      <vt:lpstr>Wingdings</vt:lpstr>
      <vt:lpstr>mitre-2018</vt:lpstr>
      <vt:lpstr>Talking Malware Analysis with MITRE</vt:lpstr>
      <vt:lpstr>Meet the MITRE Conversation Starters</vt:lpstr>
      <vt:lpstr>Why we are here</vt:lpstr>
      <vt:lpstr>Malware Analysis</vt:lpstr>
      <vt:lpstr>The Syllabus</vt:lpstr>
      <vt:lpstr>Malware Analysis What is Malware Analysis &amp; Why Does it exist?</vt:lpstr>
      <vt:lpstr>Malware Analysis Malware Types</vt:lpstr>
      <vt:lpstr>Malware Analysis How To Perform Analysis</vt:lpstr>
      <vt:lpstr>Malware Analysis How To Perform Analysis</vt:lpstr>
      <vt:lpstr>Malware Analysis How To Perform Analysis</vt:lpstr>
      <vt:lpstr>Malware Analysis Static Analysis</vt:lpstr>
      <vt:lpstr>Malware Analysis Dynamic Analysis</vt:lpstr>
      <vt:lpstr>Malware Analysis More Tools</vt:lpstr>
      <vt:lpstr>Malware Analysis Quick Tip</vt:lpstr>
      <vt:lpstr>DEMO</vt:lpstr>
      <vt:lpstr>Resources</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Malware Analysis with MITRE</dc:title>
  <dc:creator>Long, Michael;Jones, Jonathan</dc:creator>
  <cp:lastModifiedBy>Long, Michael</cp:lastModifiedBy>
  <cp:revision>52</cp:revision>
  <dcterms:created xsi:type="dcterms:W3CDTF">2018-10-19T13:49:32Z</dcterms:created>
  <dcterms:modified xsi:type="dcterms:W3CDTF">2018-11-06T20:57:47Z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0x0101001EAE5F8AE92E0443B0635AEF5BFC9F76004C6CC03BF5DC804FBBC33E4E55C06EE9</vt:lpwstr>
  </property>
</Properties>
</file>