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5"/>
  </p:sldMasterIdLst>
  <p:notesMasterIdLst>
    <p:notesMasterId r:id="rId24"/>
  </p:notesMasterIdLst>
  <p:sldIdLst>
    <p:sldId id="277" r:id="rId6"/>
    <p:sldId id="282" r:id="rId7"/>
    <p:sldId id="278" r:id="rId8"/>
    <p:sldId id="292" r:id="rId9"/>
    <p:sldId id="288" r:id="rId10"/>
    <p:sldId id="279" r:id="rId11"/>
    <p:sldId id="287" r:id="rId12"/>
    <p:sldId id="280" r:id="rId13"/>
    <p:sldId id="293" r:id="rId14"/>
    <p:sldId id="281" r:id="rId15"/>
    <p:sldId id="283" r:id="rId16"/>
    <p:sldId id="285" r:id="rId17"/>
    <p:sldId id="286" r:id="rId18"/>
    <p:sldId id="284" r:id="rId19"/>
    <p:sldId id="291" r:id="rId20"/>
    <p:sldId id="289" r:id="rId21"/>
    <p:sldId id="294" r:id="rId22"/>
    <p:sldId id="27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ution" id="{80A2166F-FECE-4AA0-AC4F-7FA5A4B3E17D}">
          <p14:sldIdLst>
            <p14:sldId id="277"/>
            <p14:sldId id="282"/>
            <p14:sldId id="278"/>
          </p14:sldIdLst>
        </p14:section>
        <p14:section name="Malware Analysis" id="{5D03AC38-6D2D-4723-899E-6BF44D0B0F54}">
          <p14:sldIdLst>
            <p14:sldId id="292"/>
            <p14:sldId id="288"/>
            <p14:sldId id="279"/>
            <p14:sldId id="287"/>
            <p14:sldId id="280"/>
            <p14:sldId id="293"/>
            <p14:sldId id="281"/>
            <p14:sldId id="283"/>
            <p14:sldId id="285"/>
            <p14:sldId id="286"/>
            <p14:sldId id="284"/>
            <p14:sldId id="291"/>
            <p14:sldId id="289"/>
            <p14:sldId id="294"/>
            <p14:sldId id="27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72" autoAdjust="0"/>
    <p:restoredTop sz="94637" autoAdjust="0"/>
  </p:normalViewPr>
  <p:slideViewPr>
    <p:cSldViewPr snapToGrid="0">
      <p:cViewPr>
        <p:scale>
          <a:sx n="70" d="100"/>
          <a:sy n="70" d="100"/>
        </p:scale>
        <p:origin x="48" y="54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46" d="100"/>
          <a:sy n="46" d="100"/>
        </p:scale>
        <p:origin x="154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E54576-A3BB-48F9-891E-992E86D01A7B}"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F3C89-9E49-4851-A18A-DAECD34FD650}" type="slidenum">
              <a:rPr lang="en-US" smtClean="0"/>
              <a:t>‹#›</a:t>
            </a:fld>
            <a:endParaRPr lang="en-US"/>
          </a:p>
        </p:txBody>
      </p:sp>
    </p:spTree>
    <p:extLst>
      <p:ext uri="{BB962C8B-B14F-4D97-AF65-F5344CB8AC3E}">
        <p14:creationId xmlns:p14="http://schemas.microsoft.com/office/powerpoint/2010/main" val="711510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8F3C89-9E49-4851-A18A-DAECD34FD650}" type="slidenum">
              <a:rPr lang="en-US" smtClean="0"/>
              <a:t>1</a:t>
            </a:fld>
            <a:endParaRPr lang="en-US"/>
          </a:p>
        </p:txBody>
      </p:sp>
    </p:spTree>
    <p:extLst>
      <p:ext uri="{BB962C8B-B14F-4D97-AF65-F5344CB8AC3E}">
        <p14:creationId xmlns:p14="http://schemas.microsoft.com/office/powerpoint/2010/main" val="1019592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a placeholder for a visual demonstration that will take place, demonstration will be of…</a:t>
            </a:r>
          </a:p>
          <a:p>
            <a:endParaRPr lang="en-US" dirty="0"/>
          </a:p>
          <a:p>
            <a:pPr marL="171450" indent="-171450">
              <a:buFont typeface="Arial" panose="020B0604020202020204" pitchFamily="34" charset="0"/>
              <a:buChar char="•"/>
            </a:pPr>
            <a:r>
              <a:rPr lang="en-US" dirty="0"/>
              <a:t>Demo virtual malware environment on personal laptop</a:t>
            </a:r>
          </a:p>
          <a:p>
            <a:pPr marL="628650" lvl="1" indent="-171450">
              <a:buFont typeface="Arial" panose="020B0604020202020204" pitchFamily="34" charset="0"/>
              <a:buChar char="•"/>
            </a:pPr>
            <a:r>
              <a:rPr lang="en-US" dirty="0"/>
              <a:t>Personal Laptop is a Mac Book</a:t>
            </a:r>
          </a:p>
          <a:p>
            <a:pPr marL="628650" lvl="1" indent="-171450">
              <a:buFont typeface="Arial" panose="020B0604020202020204" pitchFamily="34" charset="0"/>
              <a:buChar char="•"/>
            </a:pPr>
            <a:r>
              <a:rPr lang="en-US" dirty="0"/>
              <a:t>Virtual environment is running </a:t>
            </a:r>
            <a:r>
              <a:rPr lang="en-US" dirty="0" err="1"/>
              <a:t>REMnux</a:t>
            </a:r>
            <a:r>
              <a:rPr lang="en-US" dirty="0"/>
              <a:t> and Windows</a:t>
            </a:r>
          </a:p>
          <a:p>
            <a:pPr marL="171450" lvl="0" indent="-171450">
              <a:buFont typeface="Arial" panose="020B0604020202020204" pitchFamily="34" charset="0"/>
              <a:buChar char="•"/>
            </a:pPr>
            <a:r>
              <a:rPr lang="en-US" dirty="0"/>
              <a:t>Turn on </a:t>
            </a:r>
            <a:r>
              <a:rPr lang="en-US" dirty="0" err="1"/>
              <a:t>fakedns</a:t>
            </a:r>
            <a:r>
              <a:rPr lang="en-US" dirty="0"/>
              <a:t> in REMNUX (allows to act as </a:t>
            </a:r>
            <a:r>
              <a:rPr lang="en-US" dirty="0" err="1"/>
              <a:t>dns</a:t>
            </a:r>
            <a:r>
              <a:rPr lang="en-US" dirty="0"/>
              <a:t> resolver for malicious programs looking to connect to outside world)</a:t>
            </a:r>
          </a:p>
          <a:p>
            <a:pPr marL="171450" lvl="0" indent="-171450">
              <a:buFont typeface="Arial" panose="020B0604020202020204" pitchFamily="34" charset="0"/>
              <a:buChar char="•"/>
            </a:pPr>
            <a:r>
              <a:rPr lang="en-US" dirty="0"/>
              <a:t>Turn on </a:t>
            </a:r>
            <a:r>
              <a:rPr lang="en-US" dirty="0" err="1"/>
              <a:t>WireShark</a:t>
            </a:r>
            <a:r>
              <a:rPr lang="en-US" dirty="0"/>
              <a:t> in </a:t>
            </a:r>
            <a:r>
              <a:rPr lang="en-US" dirty="0" err="1"/>
              <a:t>REMNux</a:t>
            </a:r>
            <a:r>
              <a:rPr lang="en-US" dirty="0"/>
              <a:t> (allows to catch packets being sent from </a:t>
            </a:r>
            <a:r>
              <a:rPr lang="en-US" dirty="0" err="1"/>
              <a:t>REMnux</a:t>
            </a:r>
            <a:r>
              <a:rPr lang="en-US" dirty="0"/>
              <a:t>)</a:t>
            </a:r>
          </a:p>
          <a:p>
            <a:pPr marL="171450" lvl="0" indent="-171450">
              <a:buFont typeface="Arial" panose="020B0604020202020204" pitchFamily="34" charset="0"/>
              <a:buChar char="•"/>
            </a:pPr>
            <a:r>
              <a:rPr lang="en-US" dirty="0"/>
              <a:t>Turn on Process Monitor on Windows (Allows to see what processes are currently running, what processes start other processes after execution on host)</a:t>
            </a:r>
          </a:p>
          <a:p>
            <a:pPr marL="171450" lvl="0" indent="-171450">
              <a:buFont typeface="Arial" panose="020B0604020202020204" pitchFamily="34" charset="0"/>
              <a:buChar char="•"/>
            </a:pPr>
            <a:r>
              <a:rPr lang="en-US" dirty="0"/>
              <a:t>Execute malware on Windows Machine after a snap shot has been taken</a:t>
            </a:r>
          </a:p>
          <a:p>
            <a:pPr marL="628650" lvl="1" indent="-171450">
              <a:buFont typeface="Arial" panose="020B0604020202020204" pitchFamily="34" charset="0"/>
              <a:buChar char="•"/>
            </a:pPr>
            <a:r>
              <a:rPr lang="en-US" dirty="0"/>
              <a:t>Monitor activity on Process Monitor after execution, note what process(</a:t>
            </a:r>
            <a:r>
              <a:rPr lang="en-US" dirty="0" err="1"/>
              <a:t>es</a:t>
            </a:r>
            <a:r>
              <a:rPr lang="en-US" dirty="0"/>
              <a:t>) have started</a:t>
            </a:r>
          </a:p>
          <a:p>
            <a:pPr marL="628650" lvl="1" indent="-171450">
              <a:buFont typeface="Arial" panose="020B0604020202020204" pitchFamily="34" charset="0"/>
              <a:buChar char="•"/>
            </a:pPr>
            <a:r>
              <a:rPr lang="en-US" dirty="0"/>
              <a:t>Monitor packets being captured in </a:t>
            </a:r>
            <a:r>
              <a:rPr lang="en-US" dirty="0" err="1"/>
              <a:t>REMnux</a:t>
            </a:r>
            <a:endParaRPr lang="en-US" dirty="0"/>
          </a:p>
          <a:p>
            <a:pPr marL="628650" lvl="1" indent="-171450">
              <a:buFont typeface="Arial" panose="020B0604020202020204" pitchFamily="34" charset="0"/>
              <a:buChar char="•"/>
            </a:pPr>
            <a:r>
              <a:rPr lang="en-US" dirty="0"/>
              <a:t>Monitor network traffic being captured in </a:t>
            </a:r>
            <a:r>
              <a:rPr lang="en-US" dirty="0" err="1"/>
              <a:t>REMnux</a:t>
            </a:r>
            <a:r>
              <a:rPr lang="en-US" dirty="0"/>
              <a:t> for unusual traffic/connections being made</a:t>
            </a:r>
          </a:p>
          <a:p>
            <a:pPr marL="0" lvl="0" indent="0">
              <a:buFont typeface="Arial" panose="020B0604020202020204" pitchFamily="34" charset="0"/>
              <a:buNone/>
            </a:pPr>
            <a:endParaRPr lang="en-US" dirty="0"/>
          </a:p>
          <a:p>
            <a:pPr marL="0" lvl="0" indent="0">
              <a:buFont typeface="Arial" panose="020B0604020202020204" pitchFamily="34" charset="0"/>
              <a:buNone/>
            </a:pPr>
            <a:r>
              <a:rPr lang="en-US" dirty="0"/>
              <a:t>After demonstration, understand how just a small fragment of these findings can be used as Indicators of Compromise which can assist in creation of signatures and rules.</a:t>
            </a:r>
          </a:p>
        </p:txBody>
      </p:sp>
      <p:sp>
        <p:nvSpPr>
          <p:cNvPr id="4" name="Slide Number Placeholder 3"/>
          <p:cNvSpPr>
            <a:spLocks noGrp="1"/>
          </p:cNvSpPr>
          <p:nvPr>
            <p:ph type="sldNum" sz="quarter" idx="10"/>
          </p:nvPr>
        </p:nvSpPr>
        <p:spPr/>
        <p:txBody>
          <a:bodyPr/>
          <a:lstStyle/>
          <a:p>
            <a:fld id="{D58F3C89-9E49-4851-A18A-DAECD34FD650}" type="slidenum">
              <a:rPr lang="en-US" smtClean="0"/>
              <a:t>15</a:t>
            </a:fld>
            <a:endParaRPr lang="en-US"/>
          </a:p>
        </p:txBody>
      </p:sp>
    </p:spTree>
    <p:extLst>
      <p:ext uri="{BB962C8B-B14F-4D97-AF65-F5344CB8AC3E}">
        <p14:creationId xmlns:p14="http://schemas.microsoft.com/office/powerpoint/2010/main" val="42136365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hyperlink" Target="http://www.youtube.com/mitrecorp" TargetMode="External"/><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hyperlink" Target="http://www.mitre.org/" TargetMode="External"/><Relationship Id="rId2" Type="http://schemas.openxmlformats.org/officeDocument/2006/relationships/hyperlink" Target="http://twitter.com/MITREcorp" TargetMode="External"/><Relationship Id="rId1" Type="http://schemas.openxmlformats.org/officeDocument/2006/relationships/slideMaster" Target="../slideMasters/slideMaster1.xml"/><Relationship Id="rId6" Type="http://schemas.openxmlformats.org/officeDocument/2006/relationships/hyperlink" Target="http://www.linkedin.com/company/mitre" TargetMode="External"/><Relationship Id="rId11" Type="http://schemas.openxmlformats.org/officeDocument/2006/relationships/image" Target="../media/image6.png"/><Relationship Id="rId5" Type="http://schemas.openxmlformats.org/officeDocument/2006/relationships/image" Target="../media/image3.jpeg"/><Relationship Id="rId10" Type="http://schemas.openxmlformats.org/officeDocument/2006/relationships/hyperlink" Target="https://plus.google.com/+MitreOrgFFRDCs/posts" TargetMode="External"/><Relationship Id="rId4" Type="http://schemas.openxmlformats.org/officeDocument/2006/relationships/hyperlink" Target="http://www.facebook.com/MITREcorp" TargetMode="External"/><Relationship Id="rId9"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grpSp>
        <p:nvGrpSpPr>
          <p:cNvPr id="3" name="Group 2"/>
          <p:cNvGrpSpPr/>
          <p:nvPr/>
        </p:nvGrpSpPr>
        <p:grpSpPr>
          <a:xfrm>
            <a:off x="81480" y="0"/>
            <a:ext cx="99589" cy="6858000"/>
            <a:chOff x="0" y="0"/>
            <a:chExt cx="407324" cy="6858000"/>
          </a:xfrm>
        </p:grpSpPr>
        <p:sp>
          <p:nvSpPr>
            <p:cNvPr id="18" name="Rectangle 17"/>
            <p:cNvSpPr/>
            <p:nvPr/>
          </p:nvSpPr>
          <p:spPr bwMode="auto">
            <a:xfrm>
              <a:off x="0" y="0"/>
              <a:ext cx="407324" cy="2398143"/>
            </a:xfrm>
            <a:prstGeom prst="rect">
              <a:avLst/>
            </a:prstGeom>
            <a:solidFill>
              <a:schemeClr val="accent1"/>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1"/>
                </a:solidFill>
                <a:effectLst/>
                <a:latin typeface="Arial" charset="0"/>
              </a:endParaRPr>
            </a:p>
          </p:txBody>
        </p:sp>
        <p:sp>
          <p:nvSpPr>
            <p:cNvPr id="19" name="Rectangle 18"/>
            <p:cNvSpPr/>
            <p:nvPr/>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dirty="0">
                <a:ln>
                  <a:noFill/>
                </a:ln>
                <a:solidFill>
                  <a:schemeClr val="tx2"/>
                </a:solidFill>
                <a:effectLst/>
                <a:latin typeface="Arial" charset="0"/>
              </a:endParaRPr>
            </a:p>
          </p:txBody>
        </p:sp>
      </p:grpSp>
      <p:sp>
        <p:nvSpPr>
          <p:cNvPr id="9" name="Rectangle 9"/>
          <p:cNvSpPr>
            <a:spLocks noGrp="1" noChangeArrowheads="1"/>
          </p:cNvSpPr>
          <p:nvPr>
            <p:ph type="ctrTitle" sz="quarter" hasCustomPrompt="1"/>
          </p:nvPr>
        </p:nvSpPr>
        <p:spPr>
          <a:xfrm>
            <a:off x="1009528" y="368932"/>
            <a:ext cx="9662160" cy="1981200"/>
          </a:xfrm>
        </p:spPr>
        <p:txBody>
          <a:bodyPr anchor="b" anchorCtr="0">
            <a:normAutofit/>
          </a:bodyPr>
          <a:lstStyle>
            <a:lvl1pPr algn="l">
              <a:lnSpc>
                <a:spcPts val="4400"/>
              </a:lnSpc>
              <a:defRPr sz="4000" b="1">
                <a:solidFill>
                  <a:schemeClr val="tx2"/>
                </a:solidFill>
                <a:latin typeface="Arial" pitchFamily="34" charset="0"/>
                <a:cs typeface="Arial" pitchFamily="34" charset="0"/>
              </a:defRPr>
            </a:lvl1pPr>
          </a:lstStyle>
          <a:p>
            <a:r>
              <a:rPr lang="en-US" dirty="0"/>
              <a:t>Title here</a:t>
            </a:r>
          </a:p>
        </p:txBody>
      </p:sp>
      <p:cxnSp>
        <p:nvCxnSpPr>
          <p:cNvPr id="15" name="Straight Connector 14"/>
          <p:cNvCxnSpPr/>
          <p:nvPr/>
        </p:nvCxnSpPr>
        <p:spPr bwMode="auto">
          <a:xfrm>
            <a:off x="1098208" y="2448468"/>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cxnSp>
        <p:nvCxnSpPr>
          <p:cNvPr id="16" name="Straight Connector 15"/>
          <p:cNvCxnSpPr/>
          <p:nvPr/>
        </p:nvCxnSpPr>
        <p:spPr bwMode="auto">
          <a:xfrm>
            <a:off x="1098208" y="6534227"/>
            <a:ext cx="10593057"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cxnSp>
        <p:nvCxnSpPr>
          <p:cNvPr id="21" name="Straight Connector 20"/>
          <p:cNvCxnSpPr/>
          <p:nvPr/>
        </p:nvCxnSpPr>
        <p:spPr bwMode="auto">
          <a:xfrm>
            <a:off x="1098208" y="2448468"/>
            <a:ext cx="10593057" cy="0"/>
          </a:xfrm>
          <a:prstGeom prst="line">
            <a:avLst/>
          </a:prstGeom>
          <a:solidFill>
            <a:srgbClr val="FFCC99"/>
          </a:solidFill>
          <a:ln w="12700" cap="flat" cmpd="sng" algn="ctr">
            <a:solidFill>
              <a:schemeClr val="bg1">
                <a:lumMod val="50000"/>
              </a:schemeClr>
            </a:solidFill>
            <a:prstDash val="solid"/>
            <a:round/>
            <a:headEnd type="none" w="med" len="med"/>
            <a:tailEnd type="none" w="med" len="med"/>
          </a:ln>
          <a:effectLst/>
        </p:spPr>
      </p:cxnSp>
      <p:cxnSp>
        <p:nvCxnSpPr>
          <p:cNvPr id="22" name="Straight Connector 21"/>
          <p:cNvCxnSpPr/>
          <p:nvPr/>
        </p:nvCxnSpPr>
        <p:spPr bwMode="auto">
          <a:xfrm>
            <a:off x="1098208" y="6534227"/>
            <a:ext cx="10593057" cy="0"/>
          </a:xfrm>
          <a:prstGeom prst="line">
            <a:avLst/>
          </a:prstGeom>
          <a:solidFill>
            <a:srgbClr val="FFCC99"/>
          </a:solidFill>
          <a:ln w="12700" cap="flat" cmpd="sng" algn="ctr">
            <a:solidFill>
              <a:schemeClr val="bg1">
                <a:lumMod val="50000"/>
              </a:schemeClr>
            </a:solidFill>
            <a:prstDash val="solid"/>
            <a:round/>
            <a:headEnd type="none" w="med" len="med"/>
            <a:tailEnd type="none" w="med" len="med"/>
          </a:ln>
          <a:effectLst/>
        </p:spPr>
      </p:cxn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32848" y="6276196"/>
            <a:ext cx="670505" cy="243820"/>
          </a:xfrm>
          <a:prstGeom prst="rect">
            <a:avLst/>
          </a:prstGeom>
        </p:spPr>
      </p:pic>
      <p:sp>
        <p:nvSpPr>
          <p:cNvPr id="26" name="Subtitle 1"/>
          <p:cNvSpPr>
            <a:spLocks noGrp="1"/>
          </p:cNvSpPr>
          <p:nvPr>
            <p:ph type="subTitle" idx="1" hasCustomPrompt="1"/>
          </p:nvPr>
        </p:nvSpPr>
        <p:spPr>
          <a:xfrm>
            <a:off x="1044164" y="2568943"/>
            <a:ext cx="7655345" cy="389923"/>
          </a:xfrm>
        </p:spPr>
        <p:txBody>
          <a:bodyPr/>
          <a:lstStyle>
            <a:lvl1pPr marL="0" indent="0">
              <a:buNone/>
              <a:defRPr>
                <a:solidFill>
                  <a:schemeClr val="tx2"/>
                </a:solidFill>
              </a:defRPr>
            </a:lvl1pPr>
          </a:lstStyle>
          <a:p>
            <a:r>
              <a:rPr lang="en-US" dirty="0"/>
              <a:t>Author</a:t>
            </a:r>
          </a:p>
        </p:txBody>
      </p:sp>
      <p:sp>
        <p:nvSpPr>
          <p:cNvPr id="24" name="Footer Placeholder 4">
            <a:extLst>
              <a:ext uri="{FF2B5EF4-FFF2-40B4-BE49-F238E27FC236}">
                <a16:creationId xmlns:a16="http://schemas.microsoft.com/office/drawing/2014/main" id="{A6F8C1D3-B223-45F7-8AB1-F8F23D05F8D9}"/>
              </a:ext>
            </a:extLst>
          </p:cNvPr>
          <p:cNvSpPr txBox="1">
            <a:spLocks/>
          </p:cNvSpPr>
          <p:nvPr userDrawn="1"/>
        </p:nvSpPr>
        <p:spPr>
          <a:xfrm>
            <a:off x="1116457" y="6568103"/>
            <a:ext cx="4382305" cy="149220"/>
          </a:xfrm>
          <a:prstGeom prst="rect">
            <a:avLst/>
          </a:prstGeom>
        </p:spPr>
        <p:txBody>
          <a:bodyPr vert="horz" lIns="0" tIns="0" rIns="0" bIns="0" rtlCol="0" anchor="ctr"/>
          <a:lstStyle>
            <a:defPPr>
              <a:defRPr lang="en-US"/>
            </a:defPPr>
            <a:lvl1pPr marL="0" algn="l" defTabSz="914400" rtl="0" eaLnBrk="1" latinLnBrk="0" hangingPunct="1">
              <a:defRPr sz="105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00000"/>
              </a:lnSpc>
              <a:spcAft>
                <a:spcPct val="0"/>
              </a:spcAft>
              <a:buClrTx/>
            </a:pPr>
            <a:r>
              <a:rPr lang="en-US" altLang="en-US" sz="800" b="0" dirty="0">
                <a:solidFill>
                  <a:schemeClr val="tx1">
                    <a:lumMod val="50000"/>
                    <a:lumOff val="50000"/>
                  </a:schemeClr>
                </a:solidFill>
                <a:latin typeface="Arial" pitchFamily="34" charset="0"/>
                <a:cs typeface="Arial" pitchFamily="34" charset="0"/>
              </a:rPr>
              <a:t>© 2018</a:t>
            </a:r>
            <a:r>
              <a:rPr lang="en-US" altLang="en-US" sz="800" b="0" baseline="0" dirty="0">
                <a:solidFill>
                  <a:schemeClr val="tx1">
                    <a:lumMod val="50000"/>
                    <a:lumOff val="50000"/>
                  </a:schemeClr>
                </a:solidFill>
                <a:latin typeface="Arial" pitchFamily="34" charset="0"/>
                <a:cs typeface="Arial" pitchFamily="34" charset="0"/>
              </a:rPr>
              <a:t> </a:t>
            </a:r>
            <a:r>
              <a:rPr lang="en-US" altLang="en-US" sz="800" b="0" dirty="0">
                <a:solidFill>
                  <a:schemeClr val="tx1">
                    <a:lumMod val="50000"/>
                    <a:lumOff val="50000"/>
                  </a:schemeClr>
                </a:solidFill>
                <a:latin typeface="Arial" pitchFamily="34" charset="0"/>
                <a:cs typeface="Arial" pitchFamily="34" charset="0"/>
              </a:rPr>
              <a:t>The MITRE Corporation. All rights reserved.</a:t>
            </a:r>
          </a:p>
        </p:txBody>
      </p:sp>
      <p:sp>
        <p:nvSpPr>
          <p:cNvPr id="14" name="Slide Number Placeholder 5">
            <a:extLst>
              <a:ext uri="{FF2B5EF4-FFF2-40B4-BE49-F238E27FC236}">
                <a16:creationId xmlns:a16="http://schemas.microsoft.com/office/drawing/2014/main" id="{495288DB-2197-4AA1-9E62-6093715D88CA}"/>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000">
                <a:solidFill>
                  <a:schemeClr val="bg1">
                    <a:lumMod val="50000"/>
                  </a:schemeClr>
                </a:solidFill>
              </a:defRPr>
            </a:lvl1pPr>
          </a:lstStyle>
          <a:p>
            <a:r>
              <a:rPr lang="en-US" dirty="0">
                <a:latin typeface="Arial" pitchFamily="34" charset="0"/>
              </a:rPr>
              <a:t>| </a:t>
            </a:r>
            <a:fld id="{295008BC-DA31-4D19-837B-EFA4386B05F5}" type="slidenum">
              <a:rPr lang="en-US" smtClean="0">
                <a:latin typeface="Arial" pitchFamily="34" charset="0"/>
              </a:rPr>
              <a:pPr/>
              <a:t>‹#›</a:t>
            </a:fld>
            <a:r>
              <a:rPr lang="en-US" dirty="0">
                <a:latin typeface="Arial" pitchFamily="34" charset="0"/>
              </a:rPr>
              <a:t> |</a:t>
            </a:r>
            <a:r>
              <a:rPr lang="en-US" dirty="0">
                <a:latin typeface="Arial" pitchFamily="34" charset="0"/>
                <a:ea typeface="Verdana" pitchFamily="34" charset="0"/>
                <a:cs typeface="Verdana" pitchFamily="34" charset="0"/>
              </a:rPr>
              <a:t> </a:t>
            </a:r>
          </a:p>
        </p:txBody>
      </p:sp>
    </p:spTree>
    <p:extLst>
      <p:ext uri="{BB962C8B-B14F-4D97-AF65-F5344CB8AC3E}">
        <p14:creationId xmlns:p14="http://schemas.microsoft.com/office/powerpoint/2010/main" val="412648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9E1AE-2D0B-4241-8DAC-76DB425687E6}"/>
              </a:ext>
            </a:extLst>
          </p:cNvPr>
          <p:cNvSpPr>
            <a:spLocks noGrp="1"/>
          </p:cNvSpPr>
          <p:nvPr>
            <p:ph type="title"/>
          </p:nvPr>
        </p:nvSpPr>
        <p:spPr>
          <a:xfrm>
            <a:off x="616448" y="365760"/>
            <a:ext cx="11236721" cy="75025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A7DC7E0-961C-4A00-8B0B-83ECF8E3C463}"/>
              </a:ext>
            </a:extLst>
          </p:cNvPr>
          <p:cNvSpPr>
            <a:spLocks noGrp="1"/>
          </p:cNvSpPr>
          <p:nvPr>
            <p:ph idx="1"/>
          </p:nvPr>
        </p:nvSpPr>
        <p:spPr/>
        <p:txBody>
          <a:bodyPr/>
          <a:lstStyle>
            <a:lvl1pPr marL="308269" indent="-308269" algn="l" defTabSz="1216185" rtl="0" eaLnBrk="1" latinLnBrk="0" hangingPunct="1">
              <a:spcBef>
                <a:spcPts val="0"/>
              </a:spcBef>
              <a:spcAft>
                <a:spcPts val="798"/>
              </a:spcAft>
              <a:buClr>
                <a:schemeClr val="tx2"/>
              </a:buClr>
              <a:buSzPct val="120000"/>
              <a:buFont typeface="Wingdings" pitchFamily="2" charset="2"/>
              <a:buChar char="§"/>
              <a:defRPr lang="en-US" sz="2400" b="1" kern="1200" dirty="0" smtClean="0">
                <a:solidFill>
                  <a:schemeClr val="tx1"/>
                </a:solidFill>
                <a:latin typeface="Arial" pitchFamily="34" charset="0"/>
                <a:ea typeface="Verdana" pitchFamily="34" charset="0"/>
                <a:cs typeface="Arial" pitchFamily="34" charset="0"/>
              </a:defRPr>
            </a:lvl1pPr>
            <a:lvl2pPr marL="686216" marR="0" indent="-304046" algn="l" defTabSz="1216185" rtl="0" eaLnBrk="1" fontAlgn="auto" latinLnBrk="0" hangingPunct="1">
              <a:lnSpc>
                <a:spcPct val="90000"/>
              </a:lnSpc>
              <a:spcBef>
                <a:spcPts val="0"/>
              </a:spcBef>
              <a:spcAft>
                <a:spcPts val="798"/>
              </a:spcAft>
              <a:buClr>
                <a:schemeClr val="tx2"/>
              </a:buClr>
              <a:buSzTx/>
              <a:buFont typeface="Arial" pitchFamily="34" charset="0"/>
              <a:buChar char="–"/>
              <a:tabLst/>
              <a:defRPr lang="en-US" sz="2400" kern="1200">
                <a:solidFill>
                  <a:schemeClr val="tx1"/>
                </a:solidFill>
                <a:latin typeface="Arial" pitchFamily="34" charset="0"/>
                <a:ea typeface="Verdana" pitchFamily="34" charset="0"/>
                <a:cs typeface="Arial" pitchFamily="34" charset="0"/>
              </a:defRPr>
            </a:lvl2pPr>
            <a:lvl3pPr marL="994485" indent="-308269" algn="l" defTabSz="1216185" rtl="0" eaLnBrk="1" latinLnBrk="0" hangingPunct="1">
              <a:spcBef>
                <a:spcPts val="0"/>
              </a:spcBef>
              <a:spcAft>
                <a:spcPts val="798"/>
              </a:spcAft>
              <a:buClr>
                <a:schemeClr val="tx2"/>
              </a:buClr>
              <a:buSzPct val="110000"/>
              <a:buFont typeface="Wingdings" pitchFamily="2" charset="2"/>
              <a:buChar char="§"/>
              <a:defRPr lang="en-US" sz="2000" kern="1200" smtClean="0">
                <a:solidFill>
                  <a:schemeClr val="tx1"/>
                </a:solidFill>
                <a:latin typeface="Arial" pitchFamily="34" charset="0"/>
                <a:ea typeface="Verdana" pitchFamily="34" charset="0"/>
                <a:cs typeface="Arial" pitchFamily="34" charset="0"/>
              </a:defRPr>
            </a:lvl3pPr>
            <a:lvl4pPr algn="l" defTabSz="1216185" rtl="0" eaLnBrk="1" latinLnBrk="0" hangingPunct="1">
              <a:spcBef>
                <a:spcPts val="0"/>
              </a:spcBef>
              <a:spcAft>
                <a:spcPts val="798"/>
              </a:spcAft>
              <a:buClr>
                <a:schemeClr val="tx2"/>
              </a:buClr>
              <a:defRPr lang="en-US" sz="2660" b="1" kern="1200" smtClean="0">
                <a:solidFill>
                  <a:schemeClr val="tx1"/>
                </a:solidFill>
                <a:latin typeface="Arial" pitchFamily="34" charset="0"/>
                <a:ea typeface="Verdana" pitchFamily="34" charset="0"/>
                <a:cs typeface="Arial" pitchFamily="34" charset="0"/>
              </a:defRPr>
            </a:lvl4pPr>
            <a:lvl5pPr algn="l" defTabSz="1216185" rtl="0" eaLnBrk="1" latinLnBrk="0" hangingPunct="1">
              <a:spcBef>
                <a:spcPts val="0"/>
              </a:spcBef>
              <a:spcAft>
                <a:spcPts val="798"/>
              </a:spcAft>
              <a:buClr>
                <a:schemeClr val="tx2"/>
              </a:buClr>
              <a:defRPr lang="en-US" sz="2660" b="1" kern="1200">
                <a:solidFill>
                  <a:schemeClr val="tx1"/>
                </a:solidFill>
                <a:latin typeface="Arial" pitchFamily="34" charset="0"/>
                <a:ea typeface="Verdana" pitchFamily="34" charset="0"/>
                <a:cs typeface="Arial" pitchFamily="34" charset="0"/>
              </a:defRPr>
            </a:lvl5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5" name="Footer Placeholder 4">
            <a:extLst>
              <a:ext uri="{FF2B5EF4-FFF2-40B4-BE49-F238E27FC236}">
                <a16:creationId xmlns:a16="http://schemas.microsoft.com/office/drawing/2014/main" id="{23EC0F36-D4CB-468E-9966-B9986B20A44E}"/>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7" name="Slide Number Placeholder 5">
            <a:extLst>
              <a:ext uri="{FF2B5EF4-FFF2-40B4-BE49-F238E27FC236}">
                <a16:creationId xmlns:a16="http://schemas.microsoft.com/office/drawing/2014/main" id="{B53F2848-DF32-4C59-B04B-EBFD963B2F8D}"/>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000">
                <a:solidFill>
                  <a:schemeClr val="bg1">
                    <a:lumMod val="50000"/>
                  </a:schemeClr>
                </a:solidFill>
              </a:defRPr>
            </a:lvl1pPr>
          </a:lstStyle>
          <a:p>
            <a:r>
              <a:rPr lang="en-US" dirty="0">
                <a:latin typeface="Arial" pitchFamily="34" charset="0"/>
              </a:rPr>
              <a:t>| </a:t>
            </a:r>
            <a:fld id="{295008BC-DA31-4D19-837B-EFA4386B05F5}" type="slidenum">
              <a:rPr lang="en-US" smtClean="0">
                <a:latin typeface="Arial" pitchFamily="34" charset="0"/>
              </a:rPr>
              <a:pPr/>
              <a:t>‹#›</a:t>
            </a:fld>
            <a:r>
              <a:rPr lang="en-US" dirty="0">
                <a:latin typeface="Arial" pitchFamily="34" charset="0"/>
              </a:rPr>
              <a:t> |</a:t>
            </a:r>
            <a:r>
              <a:rPr lang="en-US" dirty="0">
                <a:latin typeface="Arial" pitchFamily="34" charset="0"/>
                <a:ea typeface="Verdana" pitchFamily="34" charset="0"/>
                <a:cs typeface="Verdana" pitchFamily="34" charset="0"/>
              </a:rPr>
              <a:t> </a:t>
            </a:r>
          </a:p>
        </p:txBody>
      </p:sp>
    </p:spTree>
    <p:extLst>
      <p:ext uri="{BB962C8B-B14F-4D97-AF65-F5344CB8AC3E}">
        <p14:creationId xmlns:p14="http://schemas.microsoft.com/office/powerpoint/2010/main" val="281189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_Section Header Layout">
    <p:spTree>
      <p:nvGrpSpPr>
        <p:cNvPr id="1" name=""/>
        <p:cNvGrpSpPr/>
        <p:nvPr/>
      </p:nvGrpSpPr>
      <p:grpSpPr>
        <a:xfrm>
          <a:off x="0" y="0"/>
          <a:ext cx="0" cy="0"/>
          <a:chOff x="0" y="0"/>
          <a:chExt cx="0" cy="0"/>
        </a:xfrm>
      </p:grpSpPr>
      <p:grpSp>
        <p:nvGrpSpPr>
          <p:cNvPr id="6" name="Group 5"/>
          <p:cNvGrpSpPr/>
          <p:nvPr/>
        </p:nvGrpSpPr>
        <p:grpSpPr>
          <a:xfrm>
            <a:off x="81480" y="0"/>
            <a:ext cx="99589" cy="6858000"/>
            <a:chOff x="1" y="0"/>
            <a:chExt cx="380999" cy="6858000"/>
          </a:xfrm>
        </p:grpSpPr>
        <p:sp>
          <p:nvSpPr>
            <p:cNvPr id="17" name="Rectangle 16"/>
            <p:cNvSpPr/>
            <p:nvPr/>
          </p:nvSpPr>
          <p:spPr bwMode="auto">
            <a:xfrm>
              <a:off x="1" y="0"/>
              <a:ext cx="380999" cy="3276600"/>
            </a:xfrm>
            <a:prstGeom prst="rect">
              <a:avLst/>
            </a:prstGeom>
            <a:solidFill>
              <a:schemeClr val="accent1"/>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18" name="Rectangle 17"/>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21" name="Rectangle 9"/>
          <p:cNvSpPr>
            <a:spLocks noGrp="1" noChangeArrowheads="1"/>
          </p:cNvSpPr>
          <p:nvPr>
            <p:ph type="ctrTitle" sz="quarter" hasCustomPrompt="1"/>
          </p:nvPr>
        </p:nvSpPr>
        <p:spPr>
          <a:xfrm>
            <a:off x="685800" y="2523067"/>
            <a:ext cx="10820400" cy="1803399"/>
          </a:xfrm>
        </p:spPr>
        <p:txBody>
          <a:bodyPr anchor="ctr" anchorCtr="0">
            <a:noAutofit/>
          </a:bodyPr>
          <a:lstStyle>
            <a:lvl1pPr algn="ctr">
              <a:lnSpc>
                <a:spcPts val="4400"/>
              </a:lnSpc>
              <a:defRPr sz="4000" b="1">
                <a:solidFill>
                  <a:schemeClr val="tx2"/>
                </a:solidFill>
                <a:latin typeface="Arial" pitchFamily="34" charset="0"/>
                <a:cs typeface="Times New Roman" pitchFamily="18" charset="0"/>
              </a:defRPr>
            </a:lvl1pPr>
          </a:lstStyle>
          <a:p>
            <a:r>
              <a:rPr lang="en-US" dirty="0"/>
              <a:t>Divider Slide – Section Title here</a:t>
            </a:r>
          </a:p>
        </p:txBody>
      </p:sp>
      <p:cxnSp>
        <p:nvCxnSpPr>
          <p:cNvPr id="5" name="Straight Connector 4"/>
          <p:cNvCxnSpPr/>
          <p:nvPr/>
        </p:nvCxnSpPr>
        <p:spPr>
          <a:xfrm>
            <a:off x="685800" y="20574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85800" y="4800600"/>
            <a:ext cx="10744200" cy="0"/>
          </a:xfrm>
          <a:prstGeom prst="line">
            <a:avLst/>
          </a:prstGeom>
          <a:ln>
            <a:gradFill flip="none" rotWithShape="1">
              <a:gsLst>
                <a:gs pos="0">
                  <a:schemeClr val="accent1">
                    <a:lumMod val="5000"/>
                    <a:lumOff val="95000"/>
                  </a:schemeClr>
                </a:gs>
                <a:gs pos="26000">
                  <a:schemeClr val="tx2"/>
                </a:gs>
                <a:gs pos="77000">
                  <a:schemeClr val="tx2"/>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12030547" y="0"/>
            <a:ext cx="99589" cy="6858000"/>
            <a:chOff x="1" y="0"/>
            <a:chExt cx="380999" cy="6858000"/>
          </a:xfrm>
        </p:grpSpPr>
        <p:sp>
          <p:nvSpPr>
            <p:cNvPr id="20" name="Rectangle 19"/>
            <p:cNvSpPr/>
            <p:nvPr/>
          </p:nvSpPr>
          <p:spPr bwMode="auto">
            <a:xfrm>
              <a:off x="1" y="0"/>
              <a:ext cx="380999" cy="3276600"/>
            </a:xfrm>
            <a:prstGeom prst="rect">
              <a:avLst/>
            </a:prstGeom>
            <a:solidFill>
              <a:schemeClr val="accent1"/>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1"/>
                </a:solidFill>
                <a:effectLst/>
                <a:latin typeface="Arial" charset="0"/>
              </a:endParaRPr>
            </a:p>
          </p:txBody>
        </p:sp>
        <p:sp>
          <p:nvSpPr>
            <p:cNvPr id="23" name="Rectangle 22"/>
            <p:cNvSpPr/>
            <p:nvPr/>
          </p:nvSpPr>
          <p:spPr bwMode="auto">
            <a:xfrm>
              <a:off x="1" y="3505200"/>
              <a:ext cx="380999" cy="33528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377"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a:ln>
                  <a:noFill/>
                </a:ln>
                <a:solidFill>
                  <a:schemeClr val="tx2"/>
                </a:solidFill>
                <a:effectLst/>
                <a:latin typeface="Arial" charset="0"/>
              </a:endParaRPr>
            </a:p>
          </p:txBody>
        </p:sp>
      </p:grpSp>
      <p:sp>
        <p:nvSpPr>
          <p:cNvPr id="16" name="Slide Number Placeholder 5">
            <a:extLst>
              <a:ext uri="{FF2B5EF4-FFF2-40B4-BE49-F238E27FC236}">
                <a16:creationId xmlns:a16="http://schemas.microsoft.com/office/drawing/2014/main" id="{B0B872EE-CF6B-48C6-B994-9F72BDEE74E7}"/>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000">
                <a:solidFill>
                  <a:schemeClr val="bg1">
                    <a:lumMod val="50000"/>
                  </a:schemeClr>
                </a:solidFill>
              </a:defRPr>
            </a:lvl1pPr>
          </a:lstStyle>
          <a:p>
            <a:r>
              <a:rPr lang="en-US" dirty="0">
                <a:latin typeface="Arial" pitchFamily="34" charset="0"/>
              </a:rPr>
              <a:t>| </a:t>
            </a:r>
            <a:fld id="{295008BC-DA31-4D19-837B-EFA4386B05F5}" type="slidenum">
              <a:rPr lang="en-US" smtClean="0">
                <a:latin typeface="Arial" pitchFamily="34" charset="0"/>
              </a:rPr>
              <a:pPr/>
              <a:t>‹#›</a:t>
            </a:fld>
            <a:r>
              <a:rPr lang="en-US" dirty="0">
                <a:latin typeface="Arial" pitchFamily="34" charset="0"/>
              </a:rPr>
              <a:t> |</a:t>
            </a:r>
            <a:r>
              <a:rPr lang="en-US" dirty="0">
                <a:latin typeface="Arial" pitchFamily="34" charset="0"/>
                <a:ea typeface="Verdana" pitchFamily="34" charset="0"/>
                <a:cs typeface="Verdana" pitchFamily="34" charset="0"/>
              </a:rPr>
              <a:t> </a:t>
            </a:r>
          </a:p>
        </p:txBody>
      </p:sp>
      <p:pic>
        <p:nvPicPr>
          <p:cNvPr id="13" name="Picture 12">
            <a:extLst>
              <a:ext uri="{FF2B5EF4-FFF2-40B4-BE49-F238E27FC236}">
                <a16:creationId xmlns:a16="http://schemas.microsoft.com/office/drawing/2014/main" id="{7877EF46-3A45-4BDE-AA70-BD4E5B79A8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664" y="6514043"/>
            <a:ext cx="670505" cy="243820"/>
          </a:xfrm>
          <a:prstGeom prst="rect">
            <a:avLst/>
          </a:prstGeom>
        </p:spPr>
      </p:pic>
    </p:spTree>
    <p:extLst>
      <p:ext uri="{BB962C8B-B14F-4D97-AF65-F5344CB8AC3E}">
        <p14:creationId xmlns:p14="http://schemas.microsoft.com/office/powerpoint/2010/main" val="115249480"/>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367E-171D-4F02-854A-8698206907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2E0C53-8592-4185-BA98-B6863E30C1C9}"/>
              </a:ext>
            </a:extLst>
          </p:cNvPr>
          <p:cNvSpPr>
            <a:spLocks noGrp="1"/>
          </p:cNvSpPr>
          <p:nvPr>
            <p:ph sz="half" idx="1"/>
          </p:nvPr>
        </p:nvSpPr>
        <p:spPr>
          <a:xfrm>
            <a:off x="838200" y="1825625"/>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4" name="Content Placeholder 3">
            <a:extLst>
              <a:ext uri="{FF2B5EF4-FFF2-40B4-BE49-F238E27FC236}">
                <a16:creationId xmlns:a16="http://schemas.microsoft.com/office/drawing/2014/main" id="{C4FAA94F-F00A-4D54-B986-1C6CE3499C6F}"/>
              </a:ext>
            </a:extLst>
          </p:cNvPr>
          <p:cNvSpPr>
            <a:spLocks noGrp="1"/>
          </p:cNvSpPr>
          <p:nvPr>
            <p:ph sz="half" idx="2"/>
          </p:nvPr>
        </p:nvSpPr>
        <p:spPr>
          <a:xfrm>
            <a:off x="6172200" y="1825625"/>
            <a:ext cx="5181600" cy="4351338"/>
          </a:xfrm>
        </p:spPr>
        <p:txBody>
          <a:bodyPr/>
          <a:lstStyle>
            <a:lvl1pPr>
              <a:defRPr/>
            </a:lvl1pPr>
            <a:lvl2pPr>
              <a:defRPr/>
            </a:lvl2pPr>
            <a:lvl3pPr>
              <a:defRPr/>
            </a:lvl3pPr>
          </a:lstStyle>
          <a:p>
            <a:pPr marL="308269" lvl="0" indent="-308269" defTabSz="1216185">
              <a:spcBef>
                <a:spcPts val="0"/>
              </a:spcBef>
              <a:spcAft>
                <a:spcPts val="798"/>
              </a:spcAft>
              <a:buClr>
                <a:schemeClr val="tx2"/>
              </a:buClr>
              <a:buSzPct val="120000"/>
              <a:buFont typeface="Wingdings" pitchFamily="2" charset="2"/>
              <a:buChar char="§"/>
            </a:pPr>
            <a:r>
              <a:rPr lang="en-US"/>
              <a:t>Edit Master text styles</a:t>
            </a:r>
          </a:p>
          <a:p>
            <a:pPr marL="308269" lvl="1" indent="-308269" defTabSz="1216185">
              <a:spcBef>
                <a:spcPts val="0"/>
              </a:spcBef>
              <a:spcAft>
                <a:spcPts val="798"/>
              </a:spcAft>
              <a:buClr>
                <a:schemeClr val="tx2"/>
              </a:buClr>
              <a:buSzPct val="120000"/>
              <a:buFont typeface="Wingdings" pitchFamily="2" charset="2"/>
              <a:buChar char="§"/>
            </a:pPr>
            <a:r>
              <a:rPr lang="en-US"/>
              <a:t>Second level</a:t>
            </a:r>
          </a:p>
          <a:p>
            <a:pPr marL="308269" lvl="2" indent="-308269" defTabSz="1216185">
              <a:spcBef>
                <a:spcPts val="0"/>
              </a:spcBef>
              <a:spcAft>
                <a:spcPts val="798"/>
              </a:spcAft>
              <a:buClr>
                <a:schemeClr val="tx2"/>
              </a:buClr>
              <a:buSzPct val="120000"/>
              <a:buFont typeface="Wingdings" pitchFamily="2" charset="2"/>
              <a:buChar char="§"/>
            </a:pPr>
            <a:r>
              <a:rPr lang="en-US"/>
              <a:t>Third level</a:t>
            </a:r>
          </a:p>
        </p:txBody>
      </p:sp>
      <p:sp>
        <p:nvSpPr>
          <p:cNvPr id="8" name="Footer Placeholder 4">
            <a:extLst>
              <a:ext uri="{FF2B5EF4-FFF2-40B4-BE49-F238E27FC236}">
                <a16:creationId xmlns:a16="http://schemas.microsoft.com/office/drawing/2014/main" id="{D9402E9C-BD42-4CBC-B8DB-6DD8E327B3E0}"/>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10" name="Slide Number Placeholder 5">
            <a:extLst>
              <a:ext uri="{FF2B5EF4-FFF2-40B4-BE49-F238E27FC236}">
                <a16:creationId xmlns:a16="http://schemas.microsoft.com/office/drawing/2014/main" id="{CEB45D1C-3664-40B8-A5D0-E8CCF94E9716}"/>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000">
                <a:solidFill>
                  <a:schemeClr val="bg1">
                    <a:lumMod val="50000"/>
                  </a:schemeClr>
                </a:solidFill>
              </a:defRPr>
            </a:lvl1pPr>
          </a:lstStyle>
          <a:p>
            <a:r>
              <a:rPr lang="en-US" dirty="0">
                <a:latin typeface="Arial" pitchFamily="34" charset="0"/>
              </a:rPr>
              <a:t>| </a:t>
            </a:r>
            <a:fld id="{295008BC-DA31-4D19-837B-EFA4386B05F5}" type="slidenum">
              <a:rPr lang="en-US" smtClean="0">
                <a:latin typeface="Arial" pitchFamily="34" charset="0"/>
              </a:rPr>
              <a:pPr/>
              <a:t>‹#›</a:t>
            </a:fld>
            <a:r>
              <a:rPr lang="en-US" dirty="0">
                <a:latin typeface="Arial" pitchFamily="34" charset="0"/>
              </a:rPr>
              <a:t> |</a:t>
            </a:r>
            <a:r>
              <a:rPr lang="en-US" dirty="0">
                <a:latin typeface="Arial" pitchFamily="34" charset="0"/>
                <a:ea typeface="Verdana" pitchFamily="34" charset="0"/>
                <a:cs typeface="Verdana" pitchFamily="34" charset="0"/>
              </a:rPr>
              <a:t> </a:t>
            </a:r>
          </a:p>
        </p:txBody>
      </p:sp>
    </p:spTree>
    <p:extLst>
      <p:ext uri="{BB962C8B-B14F-4D97-AF65-F5344CB8AC3E}">
        <p14:creationId xmlns:p14="http://schemas.microsoft.com/office/powerpoint/2010/main" val="82735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3AEDCC4-6D38-465B-B49A-7AF26D66809D}"/>
              </a:ext>
            </a:extLst>
          </p:cNvPr>
          <p:cNvSpPr>
            <a:spLocks noGrp="1"/>
          </p:cNvSpPr>
          <p:nvPr>
            <p:ph type="ftr" sz="quarter" idx="11"/>
          </p:nvPr>
        </p:nvSpPr>
        <p:spPr>
          <a:xfrm>
            <a:off x="616448" y="6512721"/>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7" name="Slide Number Placeholder 5">
            <a:extLst>
              <a:ext uri="{FF2B5EF4-FFF2-40B4-BE49-F238E27FC236}">
                <a16:creationId xmlns:a16="http://schemas.microsoft.com/office/drawing/2014/main" id="{9983BB99-7878-4217-A951-411299834543}"/>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000">
                <a:solidFill>
                  <a:schemeClr val="bg1">
                    <a:lumMod val="50000"/>
                  </a:schemeClr>
                </a:solidFill>
              </a:defRPr>
            </a:lvl1pPr>
          </a:lstStyle>
          <a:p>
            <a:r>
              <a:rPr lang="en-US" dirty="0">
                <a:latin typeface="Arial" pitchFamily="34" charset="0"/>
              </a:rPr>
              <a:t>| </a:t>
            </a:r>
            <a:fld id="{295008BC-DA31-4D19-837B-EFA4386B05F5}" type="slidenum">
              <a:rPr lang="en-US" smtClean="0">
                <a:latin typeface="Arial" pitchFamily="34" charset="0"/>
              </a:rPr>
              <a:pPr/>
              <a:t>‹#›</a:t>
            </a:fld>
            <a:r>
              <a:rPr lang="en-US" dirty="0">
                <a:latin typeface="Arial" pitchFamily="34" charset="0"/>
              </a:rPr>
              <a:t> |</a:t>
            </a:r>
            <a:r>
              <a:rPr lang="en-US" dirty="0">
                <a:latin typeface="Arial" pitchFamily="34" charset="0"/>
                <a:ea typeface="Verdana" pitchFamily="34" charset="0"/>
                <a:cs typeface="Verdana" pitchFamily="34" charset="0"/>
              </a:rPr>
              <a:t> </a:t>
            </a:r>
          </a:p>
        </p:txBody>
      </p:sp>
    </p:spTree>
    <p:extLst>
      <p:ext uri="{BB962C8B-B14F-4D97-AF65-F5344CB8AC3E}">
        <p14:creationId xmlns:p14="http://schemas.microsoft.com/office/powerpoint/2010/main" val="4160288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No Title and Rul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480646" y="1162059"/>
            <a:ext cx="11368454" cy="209542"/>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sp>
        <p:nvSpPr>
          <p:cNvPr id="4" name="Footer Placeholder 4">
            <a:extLst>
              <a:ext uri="{FF2B5EF4-FFF2-40B4-BE49-F238E27FC236}">
                <a16:creationId xmlns:a16="http://schemas.microsoft.com/office/drawing/2014/main" id="{37372B85-3FD3-4851-8934-DDF405A5FEBD}"/>
              </a:ext>
            </a:extLst>
          </p:cNvPr>
          <p:cNvSpPr>
            <a:spLocks noGrp="1"/>
          </p:cNvSpPr>
          <p:nvPr>
            <p:ph type="ftr" sz="quarter" idx="11"/>
          </p:nvPr>
        </p:nvSpPr>
        <p:spPr>
          <a:xfrm>
            <a:off x="616448" y="6521957"/>
            <a:ext cx="7536952" cy="239059"/>
          </a:xfrm>
        </p:spPr>
        <p:txBody>
          <a:bodyPr/>
          <a:lstStyle>
            <a:lvl1pPr algn="l">
              <a:defRPr/>
            </a:lvl1p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6E540930-2B08-4727-B9A2-078A4D8C527A}"/>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000">
                <a:solidFill>
                  <a:schemeClr val="bg1">
                    <a:lumMod val="50000"/>
                  </a:schemeClr>
                </a:solidFill>
              </a:defRPr>
            </a:lvl1pPr>
          </a:lstStyle>
          <a:p>
            <a:r>
              <a:rPr lang="en-US" dirty="0">
                <a:latin typeface="Arial" pitchFamily="34" charset="0"/>
              </a:rPr>
              <a:t>| </a:t>
            </a:r>
            <a:fld id="{295008BC-DA31-4D19-837B-EFA4386B05F5}" type="slidenum">
              <a:rPr lang="en-US" smtClean="0">
                <a:latin typeface="Arial" pitchFamily="34" charset="0"/>
              </a:rPr>
              <a:pPr/>
              <a:t>‹#›</a:t>
            </a:fld>
            <a:r>
              <a:rPr lang="en-US" dirty="0">
                <a:latin typeface="Arial" pitchFamily="34" charset="0"/>
              </a:rPr>
              <a:t> |</a:t>
            </a:r>
            <a:r>
              <a:rPr lang="en-US" dirty="0">
                <a:latin typeface="Arial" pitchFamily="34" charset="0"/>
                <a:ea typeface="Verdana" pitchFamily="34" charset="0"/>
                <a:cs typeface="Verdana" pitchFamily="34" charset="0"/>
              </a:rPr>
              <a:t> </a:t>
            </a:r>
          </a:p>
        </p:txBody>
      </p:sp>
    </p:spTree>
    <p:extLst>
      <p:ext uri="{BB962C8B-B14F-4D97-AF65-F5344CB8AC3E}">
        <p14:creationId xmlns:p14="http://schemas.microsoft.com/office/powerpoint/2010/main" val="83869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Slide - Large Image">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23D89D2D-9F9A-4436-ACCC-12C4EEB682D9}"/>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000">
                <a:solidFill>
                  <a:schemeClr val="bg1">
                    <a:lumMod val="50000"/>
                  </a:schemeClr>
                </a:solidFill>
              </a:defRPr>
            </a:lvl1pPr>
          </a:lstStyle>
          <a:p>
            <a:r>
              <a:rPr lang="en-US" dirty="0">
                <a:latin typeface="Arial" pitchFamily="34" charset="0"/>
              </a:rPr>
              <a:t>| </a:t>
            </a:r>
            <a:fld id="{295008BC-DA31-4D19-837B-EFA4386B05F5}" type="slidenum">
              <a:rPr lang="en-US" smtClean="0">
                <a:latin typeface="Arial" pitchFamily="34" charset="0"/>
              </a:rPr>
              <a:pPr/>
              <a:t>‹#›</a:t>
            </a:fld>
            <a:r>
              <a:rPr lang="en-US" dirty="0">
                <a:latin typeface="Arial" pitchFamily="34" charset="0"/>
              </a:rPr>
              <a:t> |</a:t>
            </a:r>
            <a:r>
              <a:rPr lang="en-US" dirty="0">
                <a:latin typeface="Arial" pitchFamily="34" charset="0"/>
                <a:ea typeface="Verdana" pitchFamily="34" charset="0"/>
                <a:cs typeface="Verdana" pitchFamily="34" charset="0"/>
              </a:rPr>
              <a:t> </a:t>
            </a:r>
          </a:p>
        </p:txBody>
      </p:sp>
    </p:spTree>
    <p:extLst>
      <p:ext uri="{BB962C8B-B14F-4D97-AF65-F5344CB8AC3E}">
        <p14:creationId xmlns:p14="http://schemas.microsoft.com/office/powerpoint/2010/main" val="4234124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Final Slide">
    <p:spTree>
      <p:nvGrpSpPr>
        <p:cNvPr id="1" name=""/>
        <p:cNvGrpSpPr/>
        <p:nvPr/>
      </p:nvGrpSpPr>
      <p:grpSpPr>
        <a:xfrm>
          <a:off x="0" y="0"/>
          <a:ext cx="0" cy="0"/>
          <a:chOff x="0" y="0"/>
          <a:chExt cx="0" cy="0"/>
        </a:xfrm>
      </p:grpSpPr>
      <p:sp>
        <p:nvSpPr>
          <p:cNvPr id="2" name="Rectangle 1"/>
          <p:cNvSpPr/>
          <p:nvPr/>
        </p:nvSpPr>
        <p:spPr>
          <a:xfrm>
            <a:off x="800100" y="1162058"/>
            <a:ext cx="1104900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Rectangle 2"/>
          <p:cNvSpPr/>
          <p:nvPr/>
        </p:nvSpPr>
        <p:spPr>
          <a:xfrm>
            <a:off x="527538" y="1162059"/>
            <a:ext cx="11321562" cy="186096"/>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solidFill>
            </a:endParaRPr>
          </a:p>
        </p:txBody>
      </p:sp>
      <p:grpSp>
        <p:nvGrpSpPr>
          <p:cNvPr id="4" name="Group 3"/>
          <p:cNvGrpSpPr/>
          <p:nvPr/>
        </p:nvGrpSpPr>
        <p:grpSpPr>
          <a:xfrm>
            <a:off x="4180109" y="4759342"/>
            <a:ext cx="3732451" cy="687607"/>
            <a:chOff x="2659017" y="4816914"/>
            <a:chExt cx="3732451" cy="687607"/>
          </a:xfrm>
        </p:grpSpPr>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9017" y="4940349"/>
              <a:ext cx="443605" cy="443605"/>
            </a:xfrm>
            <a:prstGeom prst="rect">
              <a:avLst/>
            </a:prstGeom>
          </p:spPr>
        </p:pic>
        <p:pic>
          <p:nvPicPr>
            <p:cNvPr id="6" name="Picture 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74271" y="4982267"/>
              <a:ext cx="377994" cy="377994"/>
            </a:xfrm>
            <a:prstGeom prst="rect">
              <a:avLst/>
            </a:prstGeom>
          </p:spPr>
        </p:pic>
        <p:pic>
          <p:nvPicPr>
            <p:cNvPr id="7" name="Picture 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790385" y="4959899"/>
              <a:ext cx="1114344" cy="413237"/>
            </a:xfrm>
            <a:prstGeom prst="rect">
              <a:avLst/>
            </a:prstGeom>
          </p:spPr>
        </p:pic>
        <p:pic>
          <p:nvPicPr>
            <p:cNvPr id="8" name="Picture 7">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01766" y="4816914"/>
              <a:ext cx="972527" cy="687607"/>
            </a:xfrm>
            <a:prstGeom prst="rect">
              <a:avLst/>
            </a:prstGeom>
          </p:spPr>
        </p:pic>
        <p:pic>
          <p:nvPicPr>
            <p:cNvPr id="9" name="Picture 8">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005535" y="4973550"/>
              <a:ext cx="385933" cy="385933"/>
            </a:xfrm>
            <a:prstGeom prst="rect">
              <a:avLst/>
            </a:prstGeom>
          </p:spPr>
        </p:pic>
      </p:grpSp>
      <p:sp>
        <p:nvSpPr>
          <p:cNvPr id="10" name="TextBox 9"/>
          <p:cNvSpPr txBox="1"/>
          <p:nvPr/>
        </p:nvSpPr>
        <p:spPr>
          <a:xfrm>
            <a:off x="3153845" y="2396381"/>
            <a:ext cx="5784978" cy="2277547"/>
          </a:xfrm>
          <a:prstGeom prst="rect">
            <a:avLst/>
          </a:prstGeom>
          <a:noFill/>
        </p:spPr>
        <p:txBody>
          <a:bodyPr wrap="square" rtlCol="0">
            <a:spAutoFit/>
          </a:bodyPr>
          <a:lstStyle/>
          <a:p>
            <a:pPr algn="ctr">
              <a:spcAft>
                <a:spcPts val="600"/>
              </a:spcAft>
            </a:pPr>
            <a:r>
              <a:rPr lang="en-US" sz="1600" dirty="0">
                <a:solidFill>
                  <a:schemeClr val="tx1">
                    <a:lumMod val="50000"/>
                    <a:lumOff val="50000"/>
                  </a:schemeClr>
                </a:solidFill>
              </a:rPr>
              <a:t>MITRE is a not-for-profit organization whose sole focus is to operate federally funded research and development centers, or FFRDCs. Independent and objective, we take on some of our nation's—and the world’s—most critical challenges and provide innovative, practical solutions.</a:t>
            </a:r>
          </a:p>
          <a:p>
            <a:pPr marL="0" lvl="1" algn="ctr">
              <a:spcAft>
                <a:spcPts val="600"/>
              </a:spcAft>
            </a:pPr>
            <a:r>
              <a:rPr lang="en-US" dirty="0">
                <a:solidFill>
                  <a:schemeClr val="tx1">
                    <a:lumMod val="50000"/>
                    <a:lumOff val="50000"/>
                  </a:schemeClr>
                </a:solidFill>
              </a:rPr>
              <a:t>Learn and share more about MITRE, FFRDCs,</a:t>
            </a:r>
            <a:br>
              <a:rPr lang="en-US" dirty="0">
                <a:solidFill>
                  <a:schemeClr val="tx1">
                    <a:lumMod val="50000"/>
                    <a:lumOff val="50000"/>
                  </a:schemeClr>
                </a:solidFill>
              </a:rPr>
            </a:br>
            <a:r>
              <a:rPr lang="en-US" dirty="0">
                <a:solidFill>
                  <a:schemeClr val="tx1">
                    <a:lumMod val="50000"/>
                    <a:lumOff val="50000"/>
                  </a:schemeClr>
                </a:solidFill>
              </a:rPr>
              <a:t>and our unique value at </a:t>
            </a:r>
            <a:r>
              <a:rPr lang="en-US" u="sng" dirty="0">
                <a:solidFill>
                  <a:schemeClr val="tx1">
                    <a:lumMod val="50000"/>
                    <a:lumOff val="50000"/>
                  </a:schemeClr>
                </a:solidFill>
                <a:hlinkClick r:id="rId12"/>
              </a:rPr>
              <a:t>www.mitre.org</a:t>
            </a:r>
            <a:r>
              <a:rPr lang="en-US" dirty="0">
                <a:solidFill>
                  <a:schemeClr val="tx1">
                    <a:lumMod val="50000"/>
                    <a:lumOff val="50000"/>
                  </a:schemeClr>
                </a:solidFill>
              </a:rPr>
              <a:t> </a:t>
            </a:r>
          </a:p>
          <a:p>
            <a:pPr algn="ctr">
              <a:spcAft>
                <a:spcPts val="600"/>
              </a:spcAft>
            </a:pPr>
            <a:r>
              <a:rPr lang="en-US" sz="1600" dirty="0">
                <a:solidFill>
                  <a:schemeClr val="tx1">
                    <a:lumMod val="50000"/>
                    <a:lumOff val="50000"/>
                  </a:schemeClr>
                </a:solidFill>
              </a:rPr>
              <a:t> </a:t>
            </a:r>
            <a:endParaRPr lang="en-US" sz="1400" dirty="0">
              <a:solidFill>
                <a:schemeClr val="tx1">
                  <a:lumMod val="50000"/>
                  <a:lumOff val="50000"/>
                </a:schemeClr>
              </a:solidFill>
              <a:ea typeface="Verdana" pitchFamily="34" charset="0"/>
              <a:cs typeface="Verdana" pitchFamily="34" charset="0"/>
            </a:endParaRPr>
          </a:p>
        </p:txBody>
      </p:sp>
      <p:pic>
        <p:nvPicPr>
          <p:cNvPr id="11" name="Picture 1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81600" y="1295400"/>
            <a:ext cx="1729468" cy="791415"/>
          </a:xfrm>
          <a:prstGeom prst="rect">
            <a:avLst/>
          </a:prstGeom>
        </p:spPr>
      </p:pic>
      <p:sp>
        <p:nvSpPr>
          <p:cNvPr id="13" name="Slide Number Placeholder 5">
            <a:extLst>
              <a:ext uri="{FF2B5EF4-FFF2-40B4-BE49-F238E27FC236}">
                <a16:creationId xmlns:a16="http://schemas.microsoft.com/office/drawing/2014/main" id="{B7782C9A-11A1-4178-A238-6B25283AF52F}"/>
              </a:ext>
            </a:extLst>
          </p:cNvPr>
          <p:cNvSpPr>
            <a:spLocks noGrp="1"/>
          </p:cNvSpPr>
          <p:nvPr>
            <p:ph type="sldNum" sz="quarter" idx="12"/>
          </p:nvPr>
        </p:nvSpPr>
        <p:spPr>
          <a:xfrm>
            <a:off x="10275063" y="55601"/>
            <a:ext cx="1765676" cy="252626"/>
          </a:xfrm>
          <a:prstGeom prst="rect">
            <a:avLst/>
          </a:prstGeom>
          <a:ln>
            <a:noFill/>
          </a:ln>
        </p:spPr>
        <p:txBody>
          <a:bodyPr/>
          <a:lstStyle>
            <a:lvl1pPr algn="r">
              <a:defRPr sz="1000">
                <a:solidFill>
                  <a:schemeClr val="bg1">
                    <a:lumMod val="50000"/>
                  </a:schemeClr>
                </a:solidFill>
              </a:defRPr>
            </a:lvl1pPr>
          </a:lstStyle>
          <a:p>
            <a:r>
              <a:rPr lang="en-US" dirty="0">
                <a:latin typeface="Arial" pitchFamily="34" charset="0"/>
              </a:rPr>
              <a:t>| </a:t>
            </a:r>
            <a:fld id="{295008BC-DA31-4D19-837B-EFA4386B05F5}" type="slidenum">
              <a:rPr lang="en-US" smtClean="0">
                <a:latin typeface="Arial" pitchFamily="34" charset="0"/>
              </a:rPr>
              <a:pPr/>
              <a:t>‹#›</a:t>
            </a:fld>
            <a:r>
              <a:rPr lang="en-US" dirty="0">
                <a:latin typeface="Arial" pitchFamily="34" charset="0"/>
              </a:rPr>
              <a:t> |</a:t>
            </a:r>
            <a:r>
              <a:rPr lang="en-US" dirty="0">
                <a:latin typeface="Arial" pitchFamily="34" charset="0"/>
                <a:ea typeface="Verdana" pitchFamily="34" charset="0"/>
                <a:cs typeface="Verdana" pitchFamily="34" charset="0"/>
              </a:rPr>
              <a:t> </a:t>
            </a:r>
          </a:p>
        </p:txBody>
      </p:sp>
    </p:spTree>
    <p:extLst>
      <p:ext uri="{BB962C8B-B14F-4D97-AF65-F5344CB8AC3E}">
        <p14:creationId xmlns:p14="http://schemas.microsoft.com/office/powerpoint/2010/main" val="121730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7B290-4C91-4A2C-AB43-9A4FF7034F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A82AF1-4AC1-4586-894E-D7E6E30D49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679C77-5255-4980-8BD5-F06455AD95C8}"/>
              </a:ext>
            </a:extLst>
          </p:cNvPr>
          <p:cNvSpPr>
            <a:spLocks noGrp="1"/>
          </p:cNvSpPr>
          <p:nvPr>
            <p:ph type="dt" sz="half" idx="10"/>
          </p:nvPr>
        </p:nvSpPr>
        <p:spPr/>
        <p:txBody>
          <a:bodyPr/>
          <a:lstStyle/>
          <a:p>
            <a:fld id="{FE22CC0C-35E7-4885-B4D0-1A4DD5094B67}" type="datetimeFigureOut">
              <a:rPr lang="en-US" smtClean="0"/>
              <a:t>11/6/2018</a:t>
            </a:fld>
            <a:endParaRPr lang="en-US"/>
          </a:p>
        </p:txBody>
      </p:sp>
      <p:sp>
        <p:nvSpPr>
          <p:cNvPr id="5" name="Footer Placeholder 4">
            <a:extLst>
              <a:ext uri="{FF2B5EF4-FFF2-40B4-BE49-F238E27FC236}">
                <a16:creationId xmlns:a16="http://schemas.microsoft.com/office/drawing/2014/main" id="{7C5D506B-6B4D-4C64-8BF1-73543EFFB5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F63327-8A24-4F87-BA1B-A31BF25E94AC}"/>
              </a:ext>
            </a:extLst>
          </p:cNvPr>
          <p:cNvSpPr>
            <a:spLocks noGrp="1"/>
          </p:cNvSpPr>
          <p:nvPr>
            <p:ph type="sldNum" sz="quarter" idx="12"/>
          </p:nvPr>
        </p:nvSpPr>
        <p:spPr/>
        <p:txBody>
          <a:bodyPr/>
          <a:lstStyle/>
          <a:p>
            <a:fld id="{A2505080-34F1-4AE9-A510-019707895C89}" type="slidenum">
              <a:rPr lang="en-US" smtClean="0"/>
              <a:t>‹#›</a:t>
            </a:fld>
            <a:endParaRPr lang="en-US"/>
          </a:p>
        </p:txBody>
      </p:sp>
    </p:spTree>
    <p:extLst>
      <p:ext uri="{BB962C8B-B14F-4D97-AF65-F5344CB8AC3E}">
        <p14:creationId xmlns:p14="http://schemas.microsoft.com/office/powerpoint/2010/main" val="846889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82BF51-56C6-45DE-975B-E54B78AB85B6}"/>
              </a:ext>
            </a:extLst>
          </p:cNvPr>
          <p:cNvSpPr>
            <a:spLocks noGrp="1"/>
          </p:cNvSpPr>
          <p:nvPr>
            <p:ph type="title"/>
          </p:nvPr>
        </p:nvSpPr>
        <p:spPr>
          <a:xfrm>
            <a:off x="616448" y="365760"/>
            <a:ext cx="11236721" cy="750253"/>
          </a:xfrm>
          <a:prstGeom prst="rect">
            <a:avLst/>
          </a:prstGeom>
        </p:spPr>
        <p:txBody>
          <a:bodyPr vert="horz" lIns="91440" tIns="45720" rIns="91440" bIns="45720" rtlCol="0" anchor="ctr" anchorCtr="0">
            <a:noAutofit/>
          </a:bodyPr>
          <a:lstStyle/>
          <a:p>
            <a:pPr lvl="0">
              <a:lnSpc>
                <a:spcPts val="3200"/>
              </a:lnSpc>
            </a:pPr>
            <a:r>
              <a:rPr lang="en-US"/>
              <a:t>Click to edit Master title style</a:t>
            </a:r>
          </a:p>
        </p:txBody>
      </p:sp>
      <p:sp>
        <p:nvSpPr>
          <p:cNvPr id="3" name="Text Placeholder 2">
            <a:extLst>
              <a:ext uri="{FF2B5EF4-FFF2-40B4-BE49-F238E27FC236}">
                <a16:creationId xmlns:a16="http://schemas.microsoft.com/office/drawing/2014/main" id="{D15798B9-CA6E-4EEF-AFEA-D99321F30B5B}"/>
              </a:ext>
            </a:extLst>
          </p:cNvPr>
          <p:cNvSpPr>
            <a:spLocks noGrp="1"/>
          </p:cNvSpPr>
          <p:nvPr>
            <p:ph type="body" idx="1"/>
          </p:nvPr>
        </p:nvSpPr>
        <p:spPr>
          <a:xfrm>
            <a:off x="616449" y="1371601"/>
            <a:ext cx="11236720" cy="4794737"/>
          </a:xfrm>
          <a:prstGeom prst="rect">
            <a:avLst/>
          </a:prstGeom>
        </p:spPr>
        <p:txBody>
          <a:bodyPr vert="horz" lIns="91440" tIns="45720" rIns="91440" bIns="45720" rtlCol="0">
            <a:noAutofit/>
          </a:bodyPr>
          <a:lstStyle/>
          <a:p>
            <a:pPr marL="308269" lvl="0" indent="-308269" defTabSz="1216185">
              <a:spcBef>
                <a:spcPts val="0"/>
              </a:spcBef>
              <a:spcAft>
                <a:spcPts val="798"/>
              </a:spcAft>
              <a:buClr>
                <a:schemeClr val="tx2"/>
              </a:buClr>
              <a:buSzPct val="120000"/>
              <a:buFont typeface="Wingdings" pitchFamily="2" charset="2"/>
              <a:buChar char="§"/>
            </a:pPr>
            <a:r>
              <a:rPr lang="en-US" dirty="0"/>
              <a:t>Edit Master text styles</a:t>
            </a:r>
          </a:p>
          <a:p>
            <a:pPr marL="686216" lvl="1" indent="-304046" defTabSz="1216185">
              <a:spcBef>
                <a:spcPts val="0"/>
              </a:spcBef>
              <a:spcAft>
                <a:spcPts val="798"/>
              </a:spcAft>
              <a:buClr>
                <a:schemeClr val="tx2"/>
              </a:buClr>
              <a:buChar char="–"/>
            </a:pPr>
            <a:r>
              <a:rPr lang="en-US" dirty="0"/>
              <a:t>Second level</a:t>
            </a:r>
          </a:p>
          <a:p>
            <a:pPr marL="994485" lvl="2" indent="-308269" defTabSz="1216185">
              <a:spcBef>
                <a:spcPts val="0"/>
              </a:spcBef>
              <a:spcAft>
                <a:spcPts val="798"/>
              </a:spcAft>
              <a:buClr>
                <a:schemeClr val="tx2"/>
              </a:buClr>
              <a:buSzPct val="110000"/>
              <a:buFont typeface="Wingdings" pitchFamily="2" charset="2"/>
              <a:buChar char="§"/>
            </a:pPr>
            <a:r>
              <a:rPr lang="en-US" dirty="0"/>
              <a:t>Third level</a:t>
            </a:r>
          </a:p>
        </p:txBody>
      </p:sp>
      <p:sp>
        <p:nvSpPr>
          <p:cNvPr id="5" name="Footer Placeholder 4">
            <a:extLst>
              <a:ext uri="{FF2B5EF4-FFF2-40B4-BE49-F238E27FC236}">
                <a16:creationId xmlns:a16="http://schemas.microsoft.com/office/drawing/2014/main" id="{0BFB014C-8519-4FF8-8586-D4137994061A}"/>
              </a:ext>
            </a:extLst>
          </p:cNvPr>
          <p:cNvSpPr>
            <a:spLocks noGrp="1"/>
          </p:cNvSpPr>
          <p:nvPr>
            <p:ph type="ftr" sz="quarter" idx="3"/>
          </p:nvPr>
        </p:nvSpPr>
        <p:spPr>
          <a:xfrm>
            <a:off x="616448" y="6561013"/>
            <a:ext cx="7536952" cy="196850"/>
          </a:xfrm>
          <a:prstGeom prst="rect">
            <a:avLst/>
          </a:prstGeom>
        </p:spPr>
        <p:txBody>
          <a:bodyPr vert="horz" lIns="0" tIns="0" rIns="0" bIns="0" rtlCol="0" anchor="ctr"/>
          <a:lstStyle>
            <a:lvl1pPr algn="ctr">
              <a:defRPr sz="800">
                <a:solidFill>
                  <a:schemeClr val="tx1">
                    <a:tint val="75000"/>
                  </a:schemeClr>
                </a:solidFill>
              </a:defRPr>
            </a:lvl1pPr>
          </a:lstStyle>
          <a:p>
            <a:pPr algn="l"/>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10" name="Rectangle 9" descr="Artifact">
            <a:extLst>
              <a:ext uri="{FF2B5EF4-FFF2-40B4-BE49-F238E27FC236}">
                <a16:creationId xmlns:a16="http://schemas.microsoft.com/office/drawing/2014/main" id="{76AE87BA-EAF2-4F85-A4C6-431AB731984B}"/>
              </a:ext>
            </a:extLst>
          </p:cNvPr>
          <p:cNvSpPr/>
          <p:nvPr/>
        </p:nvSpPr>
        <p:spPr bwMode="auto">
          <a:xfrm>
            <a:off x="81483" y="1"/>
            <a:ext cx="99586" cy="1219200"/>
          </a:xfrm>
          <a:prstGeom prst="rect">
            <a:avLst/>
          </a:prstGeom>
          <a:solidFill>
            <a:srgbClr val="C1CD23"/>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1" name="Rectangle 10" descr="Artifact">
            <a:extLst>
              <a:ext uri="{FF2B5EF4-FFF2-40B4-BE49-F238E27FC236}">
                <a16:creationId xmlns:a16="http://schemas.microsoft.com/office/drawing/2014/main" id="{B6C3F526-F252-41AB-A61C-F10A1CF2B122}"/>
              </a:ext>
            </a:extLst>
          </p:cNvPr>
          <p:cNvSpPr/>
          <p:nvPr/>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cxnSp>
        <p:nvCxnSpPr>
          <p:cNvPr id="12" name="Straight Connector 11" descr="Artifact">
            <a:extLst>
              <a:ext uri="{FF2B5EF4-FFF2-40B4-BE49-F238E27FC236}">
                <a16:creationId xmlns:a16="http://schemas.microsoft.com/office/drawing/2014/main" id="{DC069472-29C7-4CEC-83B3-DFDBE2BD327E}"/>
              </a:ext>
            </a:extLst>
          </p:cNvPr>
          <p:cNvCxnSpPr>
            <a:cxnSpLocks/>
          </p:cNvCxnSpPr>
          <p:nvPr/>
        </p:nvCxnSpPr>
        <p:spPr bwMode="auto">
          <a:xfrm>
            <a:off x="616449" y="1242752"/>
            <a:ext cx="112367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3" name="Rectangle 12" descr="Artifact">
            <a:extLst>
              <a:ext uri="{FF2B5EF4-FFF2-40B4-BE49-F238E27FC236}">
                <a16:creationId xmlns:a16="http://schemas.microsoft.com/office/drawing/2014/main" id="{0FC1AD13-1188-4710-AA4D-CAD582AF814C}"/>
              </a:ext>
            </a:extLst>
          </p:cNvPr>
          <p:cNvSpPr/>
          <p:nvPr userDrawn="1"/>
        </p:nvSpPr>
        <p:spPr bwMode="auto">
          <a:xfrm>
            <a:off x="81483" y="1"/>
            <a:ext cx="99586" cy="1219200"/>
          </a:xfrm>
          <a:prstGeom prst="rect">
            <a:avLst/>
          </a:prstGeom>
          <a:solidFill>
            <a:schemeClr val="accent1"/>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1"/>
              </a:solidFill>
              <a:effectLst/>
              <a:latin typeface="Arial" charset="0"/>
            </a:endParaRPr>
          </a:p>
        </p:txBody>
      </p:sp>
      <p:sp>
        <p:nvSpPr>
          <p:cNvPr id="14" name="Rectangle 13" descr="Artifact">
            <a:extLst>
              <a:ext uri="{FF2B5EF4-FFF2-40B4-BE49-F238E27FC236}">
                <a16:creationId xmlns:a16="http://schemas.microsoft.com/office/drawing/2014/main" id="{33566D52-4B10-4869-BC77-6B0630C04620}"/>
              </a:ext>
            </a:extLst>
          </p:cNvPr>
          <p:cNvSpPr/>
          <p:nvPr userDrawn="1"/>
        </p:nvSpPr>
        <p:spPr bwMode="auto">
          <a:xfrm>
            <a:off x="81483" y="1371601"/>
            <a:ext cx="99586" cy="5486400"/>
          </a:xfrm>
          <a:prstGeom prst="rect">
            <a:avLst/>
          </a:prstGeom>
          <a:solidFill>
            <a:schemeClr val="tx2"/>
          </a:solidFill>
          <a:ln w="12700" cap="flat" cmpd="sng" algn="ctr">
            <a:noFill/>
            <a:prstDash val="solid"/>
            <a:round/>
            <a:headEnd type="none" w="med" len="med"/>
            <a:tailEnd type="none" w="med" len="med"/>
          </a:ln>
          <a:effectLst/>
        </p:spPr>
        <p:txBody>
          <a:bodyPr vert="horz" wrap="none" lIns="121618" tIns="60809" rIns="121618" bIns="60809" numCol="1" rtlCol="0" anchor="ctr" anchorCtr="0" compatLnSpc="1">
            <a:prstTxWarp prst="textNoShape">
              <a:avLst/>
            </a:prstTxWarp>
          </a:bodyPr>
          <a:lstStyle/>
          <a:p>
            <a:pPr marL="0" marR="0" indent="0" algn="ctr" defTabSz="1216185" rtl="0" eaLnBrk="0" fontAlgn="base" latinLnBrk="0" hangingPunct="0">
              <a:lnSpc>
                <a:spcPts val="3325"/>
              </a:lnSpc>
              <a:spcBef>
                <a:spcPct val="0"/>
              </a:spcBef>
              <a:spcAft>
                <a:spcPts val="1330"/>
              </a:spcAft>
              <a:buClr>
                <a:srgbClr val="FDAA03"/>
              </a:buClr>
              <a:buSzTx/>
              <a:buFontTx/>
              <a:buNone/>
              <a:tabLst/>
            </a:pPr>
            <a:endParaRPr kumimoji="0" lang="en-US" sz="2394" b="1" i="0" u="none" strike="noStrike" cap="none" normalizeH="0" baseline="0">
              <a:ln>
                <a:noFill/>
              </a:ln>
              <a:solidFill>
                <a:schemeClr val="tx2"/>
              </a:solidFill>
              <a:effectLst/>
              <a:latin typeface="Arial" charset="0"/>
            </a:endParaRPr>
          </a:p>
        </p:txBody>
      </p:sp>
      <p:cxnSp>
        <p:nvCxnSpPr>
          <p:cNvPr id="16" name="Straight Connector 15" descr="Artifact">
            <a:extLst>
              <a:ext uri="{FF2B5EF4-FFF2-40B4-BE49-F238E27FC236}">
                <a16:creationId xmlns:a16="http://schemas.microsoft.com/office/drawing/2014/main" id="{8E84DD11-8C76-4BBF-8684-CF89C69047E7}"/>
              </a:ext>
            </a:extLst>
          </p:cNvPr>
          <p:cNvCxnSpPr>
            <a:cxnSpLocks/>
          </p:cNvCxnSpPr>
          <p:nvPr userDrawn="1"/>
        </p:nvCxnSpPr>
        <p:spPr bwMode="auto">
          <a:xfrm>
            <a:off x="616449" y="1242752"/>
            <a:ext cx="11236720" cy="0"/>
          </a:xfrm>
          <a:prstGeom prst="line">
            <a:avLst/>
          </a:prstGeom>
          <a:solidFill>
            <a:srgbClr val="FFCC99"/>
          </a:solidFill>
          <a:ln w="12700" cap="flat" cmpd="sng" algn="ctr">
            <a:solidFill>
              <a:schemeClr val="bg1">
                <a:lumMod val="50000"/>
              </a:schemeClr>
            </a:solidFill>
            <a:prstDash val="solid"/>
            <a:round/>
            <a:headEnd type="none" w="med" len="med"/>
            <a:tailEnd type="none" w="med" len="med"/>
          </a:ln>
          <a:effectLst/>
        </p:spPr>
      </p:cxnSp>
      <p:pic>
        <p:nvPicPr>
          <p:cNvPr id="18" name="Picture 17">
            <a:extLst>
              <a:ext uri="{FF2B5EF4-FFF2-40B4-BE49-F238E27FC236}">
                <a16:creationId xmlns:a16="http://schemas.microsoft.com/office/drawing/2014/main" id="{64C1F248-F373-4E3C-80A4-2A604FACF6B8}"/>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182664" y="6514043"/>
            <a:ext cx="670505" cy="243820"/>
          </a:xfrm>
          <a:prstGeom prst="rect">
            <a:avLst/>
          </a:prstGeom>
        </p:spPr>
      </p:pic>
    </p:spTree>
    <p:extLst>
      <p:ext uri="{BB962C8B-B14F-4D97-AF65-F5344CB8AC3E}">
        <p14:creationId xmlns:p14="http://schemas.microsoft.com/office/powerpoint/2010/main" val="571324812"/>
      </p:ext>
    </p:extLst>
  </p:cSld>
  <p:clrMap bg1="lt1" tx1="dk1" bg2="lt2" tx2="dk2" accent1="accent1" accent2="accent2" accent3="accent3" accent4="accent4" accent5="accent5" accent6="accent6" hlink="hlink" folHlink="folHlink"/>
  <p:sldLayoutIdLst>
    <p:sldLayoutId id="2147483666" r:id="rId1"/>
    <p:sldLayoutId id="2147483658" r:id="rId2"/>
    <p:sldLayoutId id="2147483665" r:id="rId3"/>
    <p:sldLayoutId id="2147483660" r:id="rId4"/>
    <p:sldLayoutId id="2147483661" r:id="rId5"/>
    <p:sldLayoutId id="2147483662" r:id="rId6"/>
    <p:sldLayoutId id="2147483663" r:id="rId7"/>
    <p:sldLayoutId id="2147483664" r:id="rId8"/>
    <p:sldLayoutId id="2147483667" r:id="rId9"/>
  </p:sldLayoutIdLst>
  <p:hf hdr="0" dt="0"/>
  <p:txStyles>
    <p:titleStyle>
      <a:lvl1pPr algn="l" defTabSz="914400" rtl="0" eaLnBrk="1" latinLnBrk="0" hangingPunct="1">
        <a:lnSpc>
          <a:spcPct val="90000"/>
        </a:lnSpc>
        <a:spcBef>
          <a:spcPct val="0"/>
        </a:spcBef>
        <a:buNone/>
        <a:defRPr lang="en-US" sz="3200" b="1" kern="1200">
          <a:solidFill>
            <a:schemeClr val="tx2"/>
          </a:solidFill>
          <a:latin typeface="Arial" pitchFamily="34" charset="0"/>
          <a:ea typeface="Verdana" pitchFamily="34" charset="0"/>
          <a:cs typeface="Arial"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b="1" kern="1200" smtClean="0">
          <a:solidFill>
            <a:schemeClr val="tx1"/>
          </a:solidFill>
          <a:latin typeface="Arial" pitchFamily="34" charset="0"/>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smtClean="0">
          <a:solidFill>
            <a:schemeClr val="tx1"/>
          </a:solidFill>
          <a:latin typeface="Arial" pitchFamily="34" charset="0"/>
          <a:ea typeface="+mn-ea"/>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smtClean="0">
          <a:solidFill>
            <a:schemeClr val="tx1"/>
          </a:solidFill>
          <a:latin typeface="Arial" pitchFamily="34" charset="0"/>
          <a:ea typeface="+mn-ea"/>
          <a:cs typeface="Arial"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394" kern="1200" smtClean="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394"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gif"/><Relationship Id="rId1" Type="http://schemas.openxmlformats.org/officeDocument/2006/relationships/slideLayout" Target="../slideLayouts/slideLayout4.xml"/><Relationship Id="rId5" Type="http://schemas.openxmlformats.org/officeDocument/2006/relationships/image" Target="../media/image17.png"/><Relationship Id="rId4" Type="http://schemas.openxmlformats.org/officeDocument/2006/relationships/image" Target="../media/image16.jp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g"/><Relationship Id="rId1" Type="http://schemas.openxmlformats.org/officeDocument/2006/relationships/slideLayout" Target="../slideLayouts/slideLayout4.xml"/><Relationship Id="rId5" Type="http://schemas.openxmlformats.org/officeDocument/2006/relationships/image" Target="../media/image21.jpg"/><Relationship Id="rId4" Type="http://schemas.openxmlformats.org/officeDocument/2006/relationships/image" Target="../media/image20.jpg"/></Relationships>
</file>

<file path=ppt/slides/_rels/slide13.xml.rels><?xml version="1.0" encoding="UTF-8" standalone="yes"?>
<Relationships xmlns="http://schemas.openxmlformats.org/package/2006/relationships"><Relationship Id="rId3" Type="http://schemas.openxmlformats.org/officeDocument/2006/relationships/hyperlink" Target="https://www.virustotal.com/" TargetMode="External"/><Relationship Id="rId2" Type="http://schemas.openxmlformats.org/officeDocument/2006/relationships/hyperlink" Target="https://github.com/mitre/multiscanner"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github.com/rshipp/awesome-malware-analysis" TargetMode="External"/><Relationship Id="rId2" Type="http://schemas.openxmlformats.org/officeDocument/2006/relationships/hyperlink" Target="https://www.blackhat.com/presentations/bh-dc-07/Kendall_McMillan/Presentation/bh-dc-07-Kendall_McMillan.pdf" TargetMode="External"/><Relationship Id="rId1" Type="http://schemas.openxmlformats.org/officeDocument/2006/relationships/slideLayout" Target="../slideLayouts/slideLayout2.xml"/><Relationship Id="rId6" Type="http://schemas.openxmlformats.org/officeDocument/2006/relationships/hyperlink" Target="https://www.mitre.org/jobs" TargetMode="External"/><Relationship Id="rId5" Type="http://schemas.openxmlformats.org/officeDocument/2006/relationships/hyperlink" Target="https://www.youtube.com/watch?v=7skHl7SxbRM" TargetMode="External"/><Relationship Id="rId4" Type="http://schemas.openxmlformats.org/officeDocument/2006/relationships/hyperlink" Target="https://www.mitre.or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zeltser.com/" TargetMode="External"/><Relationship Id="rId2" Type="http://schemas.openxmlformats.org/officeDocument/2006/relationships/hyperlink" Target="http://opensecuritytraining.info/"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4.xml"/><Relationship Id="rId5" Type="http://schemas.openxmlformats.org/officeDocument/2006/relationships/image" Target="../media/image11.jpg"/><Relationship Id="rId4" Type="http://schemas.openxmlformats.org/officeDocument/2006/relationships/image" Target="../media/image10.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amazon.com/Practical-Malware-Analysis-Hands-Dissecting/dp/1593272901"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5A266-7F9E-426D-9D2C-2430A643DADD}"/>
              </a:ext>
            </a:extLst>
          </p:cNvPr>
          <p:cNvSpPr>
            <a:spLocks noGrp="1"/>
          </p:cNvSpPr>
          <p:nvPr>
            <p:ph type="ctrTitle" sz="quarter"/>
          </p:nvPr>
        </p:nvSpPr>
        <p:spPr/>
        <p:txBody>
          <a:bodyPr/>
          <a:lstStyle/>
          <a:p>
            <a:r>
              <a:rPr lang="en-US" dirty="0"/>
              <a:t>Talking Malware Analysis with MITRE</a:t>
            </a:r>
          </a:p>
        </p:txBody>
      </p:sp>
      <p:sp>
        <p:nvSpPr>
          <p:cNvPr id="3" name="Subtitle 2">
            <a:extLst>
              <a:ext uri="{FF2B5EF4-FFF2-40B4-BE49-F238E27FC236}">
                <a16:creationId xmlns:a16="http://schemas.microsoft.com/office/drawing/2014/main" id="{140355BF-1E1E-4C2B-AAC9-D872F41A986B}"/>
              </a:ext>
            </a:extLst>
          </p:cNvPr>
          <p:cNvSpPr>
            <a:spLocks noGrp="1"/>
          </p:cNvSpPr>
          <p:nvPr>
            <p:ph type="subTitle" idx="1"/>
          </p:nvPr>
        </p:nvSpPr>
        <p:spPr/>
        <p:txBody>
          <a:bodyPr/>
          <a:lstStyle/>
          <a:p>
            <a:r>
              <a:rPr lang="en-US" sz="1600" dirty="0"/>
              <a:t>Jonathan Jones | Michael Long</a:t>
            </a:r>
          </a:p>
        </p:txBody>
      </p:sp>
      <p:sp>
        <p:nvSpPr>
          <p:cNvPr id="4" name="Slide Number Placeholder 3">
            <a:extLst>
              <a:ext uri="{FF2B5EF4-FFF2-40B4-BE49-F238E27FC236}">
                <a16:creationId xmlns:a16="http://schemas.microsoft.com/office/drawing/2014/main" id="{8AAAE5D7-0852-43F8-9C6E-C85A4D8D86D2}"/>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1</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5" name="TextBox 4">
            <a:extLst>
              <a:ext uri="{FF2B5EF4-FFF2-40B4-BE49-F238E27FC236}">
                <a16:creationId xmlns:a16="http://schemas.microsoft.com/office/drawing/2014/main" id="{079D9289-03EE-493F-B8C7-4E09FC02ADD3}"/>
              </a:ext>
            </a:extLst>
          </p:cNvPr>
          <p:cNvSpPr txBox="1"/>
          <p:nvPr/>
        </p:nvSpPr>
        <p:spPr>
          <a:xfrm>
            <a:off x="1044164" y="6212069"/>
            <a:ext cx="5945916" cy="276999"/>
          </a:xfrm>
          <a:prstGeom prst="rect">
            <a:avLst/>
          </a:prstGeom>
          <a:noFill/>
        </p:spPr>
        <p:txBody>
          <a:bodyPr wrap="square" rtlCol="0">
            <a:spAutoFit/>
          </a:bodyPr>
          <a:lstStyle/>
          <a:p>
            <a:r>
              <a:rPr lang="en-US" sz="1200" b="1" dirty="0"/>
              <a:t>Approved for Public Release; Distribution Unlimited. Public Release Case Number 18-3817</a:t>
            </a:r>
            <a:endParaRPr lang="en-US" sz="1200" dirty="0"/>
          </a:p>
        </p:txBody>
      </p:sp>
    </p:spTree>
    <p:extLst>
      <p:ext uri="{BB962C8B-B14F-4D97-AF65-F5344CB8AC3E}">
        <p14:creationId xmlns:p14="http://schemas.microsoft.com/office/powerpoint/2010/main" val="7000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D85D5-F742-47FD-B96C-4C0269B247FA}"/>
              </a:ext>
            </a:extLst>
          </p:cNvPr>
          <p:cNvSpPr>
            <a:spLocks noGrp="1"/>
          </p:cNvSpPr>
          <p:nvPr>
            <p:ph type="title"/>
          </p:nvPr>
        </p:nvSpPr>
        <p:spPr/>
        <p:txBody>
          <a:bodyPr/>
          <a:lstStyle/>
          <a:p>
            <a:r>
              <a:rPr lang="en-US" dirty="0">
                <a:solidFill>
                  <a:srgbClr val="005F9E"/>
                </a:solidFill>
              </a:rPr>
              <a:t>Malware Analysis</a:t>
            </a:r>
            <a:br>
              <a:rPr lang="en-US" dirty="0">
                <a:solidFill>
                  <a:srgbClr val="005F9E"/>
                </a:solidFill>
              </a:rPr>
            </a:br>
            <a:r>
              <a:rPr lang="en-US" sz="1600" dirty="0">
                <a:solidFill>
                  <a:schemeClr val="accent1"/>
                </a:solidFill>
              </a:rPr>
              <a:t>How To Perform Analysis</a:t>
            </a:r>
            <a:endParaRPr lang="en-US" dirty="0">
              <a:solidFill>
                <a:schemeClr val="accent1"/>
              </a:solidFill>
            </a:endParaRPr>
          </a:p>
        </p:txBody>
      </p:sp>
      <p:sp>
        <p:nvSpPr>
          <p:cNvPr id="12" name="Content Placeholder 11">
            <a:extLst>
              <a:ext uri="{FF2B5EF4-FFF2-40B4-BE49-F238E27FC236}">
                <a16:creationId xmlns:a16="http://schemas.microsoft.com/office/drawing/2014/main" id="{C469D6E2-5969-43C0-8F72-D7B643951B81}"/>
              </a:ext>
            </a:extLst>
          </p:cNvPr>
          <p:cNvSpPr>
            <a:spLocks noGrp="1"/>
          </p:cNvSpPr>
          <p:nvPr>
            <p:ph idx="1"/>
          </p:nvPr>
        </p:nvSpPr>
        <p:spPr/>
        <p:txBody>
          <a:bodyPr/>
          <a:lstStyle/>
          <a:p>
            <a:r>
              <a:rPr lang="en-US" dirty="0"/>
              <a:t>Advanced static analysis</a:t>
            </a:r>
          </a:p>
          <a:p>
            <a:pPr lvl="1"/>
            <a:r>
              <a:rPr lang="en-US" dirty="0"/>
              <a:t>Deep inspection of code to understand the inner workings of the malware</a:t>
            </a:r>
          </a:p>
          <a:p>
            <a:pPr lvl="2"/>
            <a:r>
              <a:rPr lang="en-US" dirty="0"/>
              <a:t>Reverse-engineering with a disassembler</a:t>
            </a:r>
          </a:p>
          <a:p>
            <a:pPr lvl="2"/>
            <a:r>
              <a:rPr lang="en-US" dirty="0"/>
              <a:t>Complex, requires understanding of assembly code</a:t>
            </a:r>
            <a:br>
              <a:rPr lang="en-US" dirty="0"/>
            </a:br>
            <a:endParaRPr lang="en-US" dirty="0"/>
          </a:p>
          <a:p>
            <a:r>
              <a:rPr lang="en-US" dirty="0"/>
              <a:t>Advanced Dynamic Analysis</a:t>
            </a:r>
          </a:p>
          <a:p>
            <a:pPr lvl="1"/>
            <a:r>
              <a:rPr lang="en-US" dirty="0"/>
              <a:t>Run code in a debugger</a:t>
            </a:r>
          </a:p>
          <a:p>
            <a:pPr lvl="1"/>
            <a:r>
              <a:rPr lang="en-US" dirty="0"/>
              <a:t>Examines internal state of a running malicious executable</a:t>
            </a:r>
          </a:p>
          <a:p>
            <a:endParaRPr lang="en-US" dirty="0"/>
          </a:p>
        </p:txBody>
      </p:sp>
      <p:sp>
        <p:nvSpPr>
          <p:cNvPr id="5" name="Footer Placeholder 4">
            <a:extLst>
              <a:ext uri="{FF2B5EF4-FFF2-40B4-BE49-F238E27FC236}">
                <a16:creationId xmlns:a16="http://schemas.microsoft.com/office/drawing/2014/main" id="{B1E48FDA-E437-4039-A152-3E8B97A82814}"/>
              </a:ext>
            </a:extLst>
          </p:cNvPr>
          <p:cNvSpPr>
            <a:spLocks noGrp="1"/>
          </p:cNvSpPr>
          <p:nvPr>
            <p:ph type="ftr" sz="quarter" idx="11"/>
          </p:nvPr>
        </p:nvSpPr>
        <p:spPr/>
        <p:txBody>
          <a:bodyPr/>
          <a:lstStyle/>
          <a:p>
            <a:r>
              <a:rPr lang="en-US" altLang="en-US" dirty="0">
                <a:solidFill>
                  <a:schemeClr val="tx1">
                    <a:lumMod val="50000"/>
                    <a:lumOff val="50000"/>
                  </a:schemeClr>
                </a:solidFill>
                <a:latin typeface="Arial" pitchFamily="34" charset="0"/>
                <a:cs typeface="Arial" pitchFamily="34" charset="0"/>
              </a:rPr>
              <a:t>© 2018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546640BC-8ABA-438C-A867-A65BE67C81A3}"/>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10</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8" name="TextBox 7">
            <a:extLst>
              <a:ext uri="{FF2B5EF4-FFF2-40B4-BE49-F238E27FC236}">
                <a16:creationId xmlns:a16="http://schemas.microsoft.com/office/drawing/2014/main" id="{B04606AC-EE43-4574-8B42-3D98710D9A2D}"/>
              </a:ext>
            </a:extLst>
          </p:cNvPr>
          <p:cNvSpPr txBox="1"/>
          <p:nvPr/>
        </p:nvSpPr>
        <p:spPr>
          <a:xfrm>
            <a:off x="4644344" y="450204"/>
            <a:ext cx="7208825"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000" b="1" dirty="0"/>
              <a:t>Safety 1</a:t>
            </a:r>
            <a:r>
              <a:rPr lang="en-US" sz="2000" b="1" baseline="30000" dirty="0"/>
              <a:t>st</a:t>
            </a:r>
            <a:r>
              <a:rPr lang="en-US" sz="2400" b="1" dirty="0"/>
              <a:t>: Controlled Environment = Safe Environment</a:t>
            </a:r>
            <a:endParaRPr lang="en-US" sz="2000" b="1" dirty="0"/>
          </a:p>
        </p:txBody>
      </p:sp>
    </p:spTree>
    <p:extLst>
      <p:ext uri="{BB962C8B-B14F-4D97-AF65-F5344CB8AC3E}">
        <p14:creationId xmlns:p14="http://schemas.microsoft.com/office/powerpoint/2010/main" val="3061196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D85D5-F742-47FD-B96C-4C0269B247FA}"/>
              </a:ext>
            </a:extLst>
          </p:cNvPr>
          <p:cNvSpPr>
            <a:spLocks noGrp="1"/>
          </p:cNvSpPr>
          <p:nvPr>
            <p:ph type="title"/>
          </p:nvPr>
        </p:nvSpPr>
        <p:spPr/>
        <p:txBody>
          <a:bodyPr/>
          <a:lstStyle/>
          <a:p>
            <a:r>
              <a:rPr lang="en-US" dirty="0">
                <a:solidFill>
                  <a:srgbClr val="005F9E"/>
                </a:solidFill>
              </a:rPr>
              <a:t>Malware Analysis</a:t>
            </a:r>
            <a:br>
              <a:rPr lang="en-US" dirty="0">
                <a:solidFill>
                  <a:srgbClr val="005F9E"/>
                </a:solidFill>
              </a:rPr>
            </a:br>
            <a:r>
              <a:rPr lang="en-US" sz="1600" dirty="0">
                <a:solidFill>
                  <a:schemeClr val="accent1"/>
                </a:solidFill>
              </a:rPr>
              <a:t>Static Analysis</a:t>
            </a:r>
            <a:endParaRPr lang="en-US" dirty="0">
              <a:solidFill>
                <a:schemeClr val="accent1"/>
              </a:solidFill>
            </a:endParaRPr>
          </a:p>
        </p:txBody>
      </p:sp>
      <p:sp>
        <p:nvSpPr>
          <p:cNvPr id="12" name="Content Placeholder 11">
            <a:extLst>
              <a:ext uri="{FF2B5EF4-FFF2-40B4-BE49-F238E27FC236}">
                <a16:creationId xmlns:a16="http://schemas.microsoft.com/office/drawing/2014/main" id="{C469D6E2-5969-43C0-8F72-D7B643951B81}"/>
              </a:ext>
            </a:extLst>
          </p:cNvPr>
          <p:cNvSpPr>
            <a:spLocks noGrp="1"/>
          </p:cNvSpPr>
          <p:nvPr>
            <p:ph sz="half" idx="1"/>
          </p:nvPr>
        </p:nvSpPr>
        <p:spPr/>
        <p:txBody>
          <a:bodyPr/>
          <a:lstStyle/>
          <a:p>
            <a:r>
              <a:rPr lang="en-US" dirty="0"/>
              <a:t>Tools we can use</a:t>
            </a:r>
          </a:p>
          <a:p>
            <a:pPr lvl="1"/>
            <a:r>
              <a:rPr lang="en-US" dirty="0"/>
              <a:t>Anti-Virus Engines</a:t>
            </a:r>
          </a:p>
          <a:p>
            <a:pPr lvl="1"/>
            <a:r>
              <a:rPr lang="en-US" dirty="0"/>
              <a:t>Hash (md5, sha1, sha256)</a:t>
            </a:r>
          </a:p>
          <a:p>
            <a:pPr lvl="1"/>
            <a:r>
              <a:rPr lang="en-US" dirty="0"/>
              <a:t>YARA</a:t>
            </a:r>
          </a:p>
          <a:p>
            <a:pPr lvl="1"/>
            <a:r>
              <a:rPr lang="en-US" dirty="0"/>
              <a:t>Strings</a:t>
            </a:r>
          </a:p>
          <a:p>
            <a:pPr lvl="1"/>
            <a:r>
              <a:rPr lang="en-US" dirty="0"/>
              <a:t>IDA Pro</a:t>
            </a:r>
          </a:p>
          <a:p>
            <a:pPr lvl="1"/>
            <a:r>
              <a:rPr lang="en-US" dirty="0" err="1"/>
              <a:t>PEView</a:t>
            </a:r>
            <a:endParaRPr lang="en-US" dirty="0"/>
          </a:p>
          <a:p>
            <a:pPr lvl="1"/>
            <a:r>
              <a:rPr lang="en-US" dirty="0" err="1"/>
              <a:t>PEiD</a:t>
            </a:r>
            <a:endParaRPr lang="en-US" dirty="0"/>
          </a:p>
          <a:p>
            <a:pPr lvl="1"/>
            <a:r>
              <a:rPr lang="en-US" dirty="0"/>
              <a:t>And many more</a:t>
            </a:r>
          </a:p>
        </p:txBody>
      </p:sp>
      <p:pic>
        <p:nvPicPr>
          <p:cNvPr id="7" name="Content Placeholder 6" descr="A screenshot of a cell phone&#10;&#10;Description generated with high confidence">
            <a:extLst>
              <a:ext uri="{FF2B5EF4-FFF2-40B4-BE49-F238E27FC236}">
                <a16:creationId xmlns:a16="http://schemas.microsoft.com/office/drawing/2014/main" id="{8852C8D2-F99D-4224-BD3F-1B41DBAC43B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561036" y="1729143"/>
            <a:ext cx="6118224" cy="4588669"/>
          </a:xfrm>
        </p:spPr>
      </p:pic>
      <p:sp>
        <p:nvSpPr>
          <p:cNvPr id="5" name="Footer Placeholder 4">
            <a:extLst>
              <a:ext uri="{FF2B5EF4-FFF2-40B4-BE49-F238E27FC236}">
                <a16:creationId xmlns:a16="http://schemas.microsoft.com/office/drawing/2014/main" id="{B1E48FDA-E437-4039-A152-3E8B97A82814}"/>
              </a:ext>
            </a:extLst>
          </p:cNvPr>
          <p:cNvSpPr>
            <a:spLocks noGrp="1"/>
          </p:cNvSpPr>
          <p:nvPr>
            <p:ph type="ftr" sz="quarter" idx="11"/>
          </p:nvPr>
        </p:nvSpPr>
        <p:spPr/>
        <p:txBody>
          <a:bodyPr/>
          <a:lstStyle/>
          <a:p>
            <a:r>
              <a:rPr lang="en-US" altLang="en-US" dirty="0">
                <a:solidFill>
                  <a:schemeClr val="tx1">
                    <a:lumMod val="50000"/>
                    <a:lumOff val="50000"/>
                  </a:schemeClr>
                </a:solidFill>
                <a:latin typeface="Arial" pitchFamily="34" charset="0"/>
                <a:cs typeface="Arial" pitchFamily="34" charset="0"/>
              </a:rPr>
              <a:t>© 2018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546640BC-8ABA-438C-A867-A65BE67C81A3}"/>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11</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8" name="TextBox 7">
            <a:extLst>
              <a:ext uri="{FF2B5EF4-FFF2-40B4-BE49-F238E27FC236}">
                <a16:creationId xmlns:a16="http://schemas.microsoft.com/office/drawing/2014/main" id="{B04606AC-EE43-4574-8B42-3D98710D9A2D}"/>
              </a:ext>
            </a:extLst>
          </p:cNvPr>
          <p:cNvSpPr txBox="1"/>
          <p:nvPr/>
        </p:nvSpPr>
        <p:spPr>
          <a:xfrm>
            <a:off x="4644344" y="450204"/>
            <a:ext cx="7208825"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000" b="1" dirty="0"/>
              <a:t>Safety 1</a:t>
            </a:r>
            <a:r>
              <a:rPr lang="en-US" sz="2000" b="1" baseline="30000" dirty="0"/>
              <a:t>st</a:t>
            </a:r>
            <a:r>
              <a:rPr lang="en-US" sz="2400" b="1" dirty="0"/>
              <a:t>: Controlled Environment = Safe Environment</a:t>
            </a:r>
            <a:endParaRPr lang="en-US" sz="2000" b="1" dirty="0"/>
          </a:p>
        </p:txBody>
      </p:sp>
      <p:pic>
        <p:nvPicPr>
          <p:cNvPr id="10" name="Picture 9">
            <a:extLst>
              <a:ext uri="{FF2B5EF4-FFF2-40B4-BE49-F238E27FC236}">
                <a16:creationId xmlns:a16="http://schemas.microsoft.com/office/drawing/2014/main" id="{0A0CF868-829E-45F4-969F-043BF80023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0405" y="5406670"/>
            <a:ext cx="1319213" cy="866775"/>
          </a:xfrm>
          <a:prstGeom prst="rect">
            <a:avLst/>
          </a:prstGeom>
        </p:spPr>
      </p:pic>
      <p:pic>
        <p:nvPicPr>
          <p:cNvPr id="13" name="Picture 12" descr="A close up of a sign&#10;&#10;Description generated with very high confidence">
            <a:extLst>
              <a:ext uri="{FF2B5EF4-FFF2-40B4-BE49-F238E27FC236}">
                <a16:creationId xmlns:a16="http://schemas.microsoft.com/office/drawing/2014/main" id="{1FE25312-2F18-4D20-A8B2-A4A3E3A19C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86337" y="4381911"/>
            <a:ext cx="1116013" cy="1116013"/>
          </a:xfrm>
          <a:prstGeom prst="rect">
            <a:avLst/>
          </a:prstGeom>
        </p:spPr>
      </p:pic>
      <p:pic>
        <p:nvPicPr>
          <p:cNvPr id="15" name="Picture 14" descr="A close up of a logo&#10;&#10;Description generated with very high confidence">
            <a:extLst>
              <a:ext uri="{FF2B5EF4-FFF2-40B4-BE49-F238E27FC236}">
                <a16:creationId xmlns:a16="http://schemas.microsoft.com/office/drawing/2014/main" id="{565C602D-0960-4845-B23C-16C38A04373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46412" y="3327400"/>
            <a:ext cx="2573238" cy="866775"/>
          </a:xfrm>
          <a:prstGeom prst="rect">
            <a:avLst/>
          </a:prstGeom>
        </p:spPr>
      </p:pic>
    </p:spTree>
    <p:extLst>
      <p:ext uri="{BB962C8B-B14F-4D97-AF65-F5344CB8AC3E}">
        <p14:creationId xmlns:p14="http://schemas.microsoft.com/office/powerpoint/2010/main" val="84439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D85D5-F742-47FD-B96C-4C0269B247FA}"/>
              </a:ext>
            </a:extLst>
          </p:cNvPr>
          <p:cNvSpPr>
            <a:spLocks noGrp="1"/>
          </p:cNvSpPr>
          <p:nvPr>
            <p:ph type="title"/>
          </p:nvPr>
        </p:nvSpPr>
        <p:spPr/>
        <p:txBody>
          <a:bodyPr/>
          <a:lstStyle/>
          <a:p>
            <a:r>
              <a:rPr lang="en-US" dirty="0">
                <a:solidFill>
                  <a:srgbClr val="005F9E"/>
                </a:solidFill>
              </a:rPr>
              <a:t>Malware Analysis</a:t>
            </a:r>
            <a:br>
              <a:rPr lang="en-US" dirty="0">
                <a:solidFill>
                  <a:srgbClr val="005F9E"/>
                </a:solidFill>
              </a:rPr>
            </a:br>
            <a:r>
              <a:rPr lang="en-US" sz="1600" dirty="0">
                <a:solidFill>
                  <a:schemeClr val="accent1"/>
                </a:solidFill>
              </a:rPr>
              <a:t>Dynamic Analysis</a:t>
            </a:r>
            <a:endParaRPr lang="en-US" dirty="0">
              <a:solidFill>
                <a:schemeClr val="accent1"/>
              </a:solidFill>
            </a:endParaRPr>
          </a:p>
        </p:txBody>
      </p:sp>
      <p:sp>
        <p:nvSpPr>
          <p:cNvPr id="5" name="Footer Placeholder 4">
            <a:extLst>
              <a:ext uri="{FF2B5EF4-FFF2-40B4-BE49-F238E27FC236}">
                <a16:creationId xmlns:a16="http://schemas.microsoft.com/office/drawing/2014/main" id="{B1E48FDA-E437-4039-A152-3E8B97A82814}"/>
              </a:ext>
            </a:extLst>
          </p:cNvPr>
          <p:cNvSpPr>
            <a:spLocks noGrp="1"/>
          </p:cNvSpPr>
          <p:nvPr>
            <p:ph type="ftr" sz="quarter" idx="11"/>
          </p:nvPr>
        </p:nvSpPr>
        <p:spPr/>
        <p:txBody>
          <a:bodyPr/>
          <a:lstStyle/>
          <a:p>
            <a:r>
              <a:rPr lang="en-US" altLang="en-US" dirty="0">
                <a:solidFill>
                  <a:schemeClr val="tx1">
                    <a:lumMod val="50000"/>
                    <a:lumOff val="50000"/>
                  </a:schemeClr>
                </a:solidFill>
                <a:latin typeface="Arial" pitchFamily="34" charset="0"/>
                <a:cs typeface="Arial" pitchFamily="34" charset="0"/>
              </a:rPr>
              <a:t>© 2018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546640BC-8ABA-438C-A867-A65BE67C81A3}"/>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12</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8" name="TextBox 7">
            <a:extLst>
              <a:ext uri="{FF2B5EF4-FFF2-40B4-BE49-F238E27FC236}">
                <a16:creationId xmlns:a16="http://schemas.microsoft.com/office/drawing/2014/main" id="{B04606AC-EE43-4574-8B42-3D98710D9A2D}"/>
              </a:ext>
            </a:extLst>
          </p:cNvPr>
          <p:cNvSpPr txBox="1"/>
          <p:nvPr/>
        </p:nvSpPr>
        <p:spPr>
          <a:xfrm>
            <a:off x="4644344" y="450204"/>
            <a:ext cx="7208825"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2000" b="1" dirty="0"/>
              <a:t>Safety 1</a:t>
            </a:r>
            <a:r>
              <a:rPr lang="en-US" sz="2000" b="1" baseline="30000" dirty="0"/>
              <a:t>st</a:t>
            </a:r>
            <a:r>
              <a:rPr lang="en-US" sz="2400" b="1" dirty="0"/>
              <a:t>: Controlled Environment = Safe Environment</a:t>
            </a:r>
            <a:endParaRPr lang="en-US" sz="2000" b="1" dirty="0"/>
          </a:p>
        </p:txBody>
      </p:sp>
      <p:sp>
        <p:nvSpPr>
          <p:cNvPr id="7" name="Content Placeholder 6">
            <a:extLst>
              <a:ext uri="{FF2B5EF4-FFF2-40B4-BE49-F238E27FC236}">
                <a16:creationId xmlns:a16="http://schemas.microsoft.com/office/drawing/2014/main" id="{CC25997E-F619-485A-90AE-51B5916C543F}"/>
              </a:ext>
            </a:extLst>
          </p:cNvPr>
          <p:cNvSpPr>
            <a:spLocks noGrp="1"/>
          </p:cNvSpPr>
          <p:nvPr>
            <p:ph sz="half" idx="1"/>
          </p:nvPr>
        </p:nvSpPr>
        <p:spPr>
          <a:xfrm>
            <a:off x="838200" y="1574465"/>
            <a:ext cx="3507243" cy="2515384"/>
          </a:xfrm>
        </p:spPr>
        <p:txBody>
          <a:bodyPr/>
          <a:lstStyle/>
          <a:p>
            <a:r>
              <a:rPr lang="en-US" dirty="0"/>
              <a:t>Tools</a:t>
            </a:r>
          </a:p>
          <a:p>
            <a:pPr lvl="1"/>
            <a:r>
              <a:rPr lang="en-US" dirty="0"/>
              <a:t>FireEye (costs)</a:t>
            </a:r>
          </a:p>
          <a:p>
            <a:pPr lvl="1"/>
            <a:r>
              <a:rPr lang="en-US" dirty="0"/>
              <a:t>Cuckoo (Free)</a:t>
            </a:r>
          </a:p>
          <a:p>
            <a:pPr lvl="1"/>
            <a:r>
              <a:rPr lang="en-US" dirty="0" err="1"/>
              <a:t>WireShark</a:t>
            </a:r>
            <a:r>
              <a:rPr lang="en-US" dirty="0"/>
              <a:t> (Free)</a:t>
            </a:r>
          </a:p>
          <a:p>
            <a:pPr lvl="1"/>
            <a:r>
              <a:rPr lang="en-US" dirty="0" err="1"/>
              <a:t>SysInternals</a:t>
            </a:r>
            <a:r>
              <a:rPr lang="en-US" dirty="0"/>
              <a:t> (Free)</a:t>
            </a:r>
          </a:p>
          <a:p>
            <a:pPr lvl="1"/>
            <a:r>
              <a:rPr lang="en-US" dirty="0"/>
              <a:t>Process Hacker</a:t>
            </a:r>
          </a:p>
        </p:txBody>
      </p:sp>
      <p:pic>
        <p:nvPicPr>
          <p:cNvPr id="13" name="Picture 12">
            <a:extLst>
              <a:ext uri="{FF2B5EF4-FFF2-40B4-BE49-F238E27FC236}">
                <a16:creationId xmlns:a16="http://schemas.microsoft.com/office/drawing/2014/main" id="{EE7EFC77-3C8C-4B6A-822D-CBB5E00542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71516" y="3639529"/>
            <a:ext cx="2319218" cy="1427211"/>
          </a:xfrm>
          <a:prstGeom prst="rect">
            <a:avLst/>
          </a:prstGeom>
        </p:spPr>
      </p:pic>
      <p:pic>
        <p:nvPicPr>
          <p:cNvPr id="10" name="Content Placeholder 9" descr="A picture containing clipart&#10;&#10;Description generated with very high confidence">
            <a:extLst>
              <a:ext uri="{FF2B5EF4-FFF2-40B4-BE49-F238E27FC236}">
                <a16:creationId xmlns:a16="http://schemas.microsoft.com/office/drawing/2014/main" id="{7A921ECB-1C6B-4D46-B3AE-248A1D11AAE0}"/>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05562" y="4951890"/>
            <a:ext cx="3495675" cy="1133475"/>
          </a:xfrm>
        </p:spPr>
      </p:pic>
      <p:pic>
        <p:nvPicPr>
          <p:cNvPr id="15" name="Picture 14" descr="A close up of a sign&#10;&#10;Description generated with very high confidence">
            <a:extLst>
              <a:ext uri="{FF2B5EF4-FFF2-40B4-BE49-F238E27FC236}">
                <a16:creationId xmlns:a16="http://schemas.microsoft.com/office/drawing/2014/main" id="{874FD95D-05F2-4EAC-827B-318D61C557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448" y="4810805"/>
            <a:ext cx="3040207" cy="990195"/>
          </a:xfrm>
          <a:prstGeom prst="rect">
            <a:avLst/>
          </a:prstGeom>
        </p:spPr>
      </p:pic>
      <p:sp>
        <p:nvSpPr>
          <p:cNvPr id="16" name="Content Placeholder 6">
            <a:extLst>
              <a:ext uri="{FF2B5EF4-FFF2-40B4-BE49-F238E27FC236}">
                <a16:creationId xmlns:a16="http://schemas.microsoft.com/office/drawing/2014/main" id="{DADA96F0-8EB9-456A-AD5D-0E33F7B4779C}"/>
              </a:ext>
            </a:extLst>
          </p:cNvPr>
          <p:cNvSpPr txBox="1">
            <a:spLocks/>
          </p:cNvSpPr>
          <p:nvPr/>
        </p:nvSpPr>
        <p:spPr>
          <a:xfrm>
            <a:off x="4219040" y="1574465"/>
            <a:ext cx="3900660" cy="23840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en-US" sz="2400" b="1" kern="1200">
                <a:solidFill>
                  <a:schemeClr val="tx1"/>
                </a:solidFill>
                <a:latin typeface="Arial" pitchFamily="34" charset="0"/>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a:solidFill>
                  <a:schemeClr val="tx1"/>
                </a:solidFill>
                <a:latin typeface="Arial" pitchFamily="34" charset="0"/>
                <a:ea typeface="+mn-ea"/>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a:solidFill>
                  <a:schemeClr val="tx1"/>
                </a:solidFill>
                <a:latin typeface="Arial" pitchFamily="34" charset="0"/>
                <a:ea typeface="+mn-ea"/>
                <a:cs typeface="Arial"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394" kern="1200" smtClean="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394"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What we look for</a:t>
            </a:r>
          </a:p>
          <a:p>
            <a:pPr lvl="1"/>
            <a:r>
              <a:rPr lang="en-US" dirty="0"/>
              <a:t>IP Addresses</a:t>
            </a:r>
          </a:p>
          <a:p>
            <a:pPr lvl="1"/>
            <a:r>
              <a:rPr lang="en-US" dirty="0"/>
              <a:t>Services/Processes</a:t>
            </a:r>
          </a:p>
          <a:p>
            <a:pPr lvl="1"/>
            <a:r>
              <a:rPr lang="en-US" dirty="0"/>
              <a:t>Registry Changes</a:t>
            </a:r>
          </a:p>
          <a:p>
            <a:pPr lvl="1"/>
            <a:r>
              <a:rPr lang="en-US" dirty="0"/>
              <a:t>File System Changes</a:t>
            </a:r>
          </a:p>
          <a:p>
            <a:pPr lvl="1"/>
            <a:endParaRPr lang="en-US" dirty="0"/>
          </a:p>
        </p:txBody>
      </p:sp>
      <p:pic>
        <p:nvPicPr>
          <p:cNvPr id="18" name="Picture 17" descr="A close up of a device&#10;&#10;Description generated with high confidence">
            <a:extLst>
              <a:ext uri="{FF2B5EF4-FFF2-40B4-BE49-F238E27FC236}">
                <a16:creationId xmlns:a16="http://schemas.microsoft.com/office/drawing/2014/main" id="{95DAC54D-4FBE-4020-944D-C3ADBA6787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62401" y="1402288"/>
            <a:ext cx="3790767" cy="3062940"/>
          </a:xfrm>
          <a:prstGeom prst="rect">
            <a:avLst/>
          </a:prstGeom>
        </p:spPr>
      </p:pic>
    </p:spTree>
    <p:extLst>
      <p:ext uri="{BB962C8B-B14F-4D97-AF65-F5344CB8AC3E}">
        <p14:creationId xmlns:p14="http://schemas.microsoft.com/office/powerpoint/2010/main" val="2109363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9A3B-EAA8-4818-A2A4-E33115D57069}"/>
              </a:ext>
            </a:extLst>
          </p:cNvPr>
          <p:cNvSpPr>
            <a:spLocks noGrp="1"/>
          </p:cNvSpPr>
          <p:nvPr>
            <p:ph type="title"/>
          </p:nvPr>
        </p:nvSpPr>
        <p:spPr/>
        <p:txBody>
          <a:bodyPr/>
          <a:lstStyle/>
          <a:p>
            <a:r>
              <a:rPr lang="en-US" dirty="0">
                <a:solidFill>
                  <a:srgbClr val="005F9E"/>
                </a:solidFill>
              </a:rPr>
              <a:t>Malware Analysis</a:t>
            </a:r>
            <a:br>
              <a:rPr lang="en-US" dirty="0">
                <a:solidFill>
                  <a:srgbClr val="005F9E"/>
                </a:solidFill>
              </a:rPr>
            </a:br>
            <a:r>
              <a:rPr lang="en-US" sz="1600" dirty="0">
                <a:solidFill>
                  <a:schemeClr val="accent1"/>
                </a:solidFill>
              </a:rPr>
              <a:t>More Tools</a:t>
            </a:r>
            <a:endParaRPr lang="en-US" dirty="0">
              <a:solidFill>
                <a:schemeClr val="accent1"/>
              </a:solidFill>
            </a:endParaRPr>
          </a:p>
        </p:txBody>
      </p:sp>
      <p:sp>
        <p:nvSpPr>
          <p:cNvPr id="3" name="Content Placeholder 2">
            <a:extLst>
              <a:ext uri="{FF2B5EF4-FFF2-40B4-BE49-F238E27FC236}">
                <a16:creationId xmlns:a16="http://schemas.microsoft.com/office/drawing/2014/main" id="{172471FA-1AF7-4F21-A760-C94B74FD30FC}"/>
              </a:ext>
            </a:extLst>
          </p:cNvPr>
          <p:cNvSpPr>
            <a:spLocks noGrp="1"/>
          </p:cNvSpPr>
          <p:nvPr>
            <p:ph sz="half" idx="1"/>
          </p:nvPr>
        </p:nvSpPr>
        <p:spPr>
          <a:xfrm>
            <a:off x="838200" y="1825625"/>
            <a:ext cx="5077408" cy="3014732"/>
          </a:xfrm>
        </p:spPr>
        <p:txBody>
          <a:bodyPr/>
          <a:lstStyle/>
          <a:p>
            <a:r>
              <a:rPr lang="en-US" sz="2800" dirty="0" err="1">
                <a:hlinkClick r:id="rId2"/>
              </a:rPr>
              <a:t>Multiscanner</a:t>
            </a:r>
            <a:endParaRPr lang="en-US" sz="2800" dirty="0"/>
          </a:p>
          <a:p>
            <a:pPr lvl="1"/>
            <a:r>
              <a:rPr lang="en-US" dirty="0"/>
              <a:t>Developed by MITRE</a:t>
            </a:r>
            <a:br>
              <a:rPr lang="en-US" dirty="0"/>
            </a:br>
            <a:endParaRPr lang="en-US" dirty="0"/>
          </a:p>
          <a:p>
            <a:pPr lvl="1"/>
            <a:r>
              <a:rPr lang="en-US" dirty="0"/>
              <a:t>Combines Static and Behavioral Analysis</a:t>
            </a:r>
            <a:br>
              <a:rPr lang="en-US" dirty="0"/>
            </a:br>
            <a:endParaRPr lang="en-US" dirty="0"/>
          </a:p>
          <a:p>
            <a:pPr lvl="1"/>
            <a:r>
              <a:rPr lang="en-US" dirty="0"/>
              <a:t>Hosted on </a:t>
            </a:r>
            <a:r>
              <a:rPr lang="en-US" dirty="0" err="1"/>
              <a:t>Github</a:t>
            </a:r>
            <a:endParaRPr lang="en-US" dirty="0"/>
          </a:p>
          <a:p>
            <a:pPr lvl="2"/>
            <a:r>
              <a:rPr lang="en-US" dirty="0"/>
              <a:t>It’s </a:t>
            </a:r>
            <a:r>
              <a:rPr lang="en-US" b="1" u="sng" dirty="0"/>
              <a:t>FREE!!!</a:t>
            </a:r>
          </a:p>
        </p:txBody>
      </p:sp>
      <p:sp>
        <p:nvSpPr>
          <p:cNvPr id="5" name="Footer Placeholder 4">
            <a:extLst>
              <a:ext uri="{FF2B5EF4-FFF2-40B4-BE49-F238E27FC236}">
                <a16:creationId xmlns:a16="http://schemas.microsoft.com/office/drawing/2014/main" id="{656C6D29-A49C-4540-B6A7-4F9A51B6B557}"/>
              </a:ext>
            </a:extLst>
          </p:cNvPr>
          <p:cNvSpPr>
            <a:spLocks noGrp="1"/>
          </p:cNvSpPr>
          <p:nvPr>
            <p:ph type="ftr" sz="quarter" idx="11"/>
          </p:nvPr>
        </p:nvSpPr>
        <p:spPr/>
        <p:txBody>
          <a:bodyPr/>
          <a:lstStyle/>
          <a:p>
            <a:r>
              <a:rPr lang="en-US" altLang="en-US" dirty="0">
                <a:solidFill>
                  <a:schemeClr val="tx1">
                    <a:lumMod val="50000"/>
                    <a:lumOff val="50000"/>
                  </a:schemeClr>
                </a:solidFill>
                <a:latin typeface="Arial" pitchFamily="34" charset="0"/>
                <a:cs typeface="Arial" pitchFamily="34" charset="0"/>
              </a:rPr>
              <a:t>© 2018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341FCDD6-71EF-4249-B0BA-C8092A049134}"/>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13</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9" name="Content Placeholder 8">
            <a:extLst>
              <a:ext uri="{FF2B5EF4-FFF2-40B4-BE49-F238E27FC236}">
                <a16:creationId xmlns:a16="http://schemas.microsoft.com/office/drawing/2014/main" id="{00DA9956-A156-4692-9D93-047D58B0CD15}"/>
              </a:ext>
            </a:extLst>
          </p:cNvPr>
          <p:cNvSpPr>
            <a:spLocks noGrp="1"/>
          </p:cNvSpPr>
          <p:nvPr>
            <p:ph sz="half" idx="2"/>
          </p:nvPr>
        </p:nvSpPr>
        <p:spPr/>
        <p:txBody>
          <a:bodyPr/>
          <a:lstStyle/>
          <a:p>
            <a:r>
              <a:rPr lang="en-US" sz="2800" dirty="0" err="1">
                <a:hlinkClick r:id="rId3"/>
              </a:rPr>
              <a:t>VirusTotal</a:t>
            </a:r>
            <a:endParaRPr lang="en-US" sz="2800" dirty="0"/>
          </a:p>
          <a:p>
            <a:pPr lvl="1"/>
            <a:r>
              <a:rPr lang="en-US" dirty="0"/>
              <a:t>Submit Files for Analysis</a:t>
            </a:r>
            <a:br>
              <a:rPr lang="en-US" dirty="0"/>
            </a:br>
            <a:endParaRPr lang="en-US" dirty="0"/>
          </a:p>
          <a:p>
            <a:pPr lvl="1"/>
            <a:r>
              <a:rPr lang="en-US" dirty="0"/>
              <a:t>Be careful for what you submit</a:t>
            </a:r>
          </a:p>
          <a:p>
            <a:pPr lvl="2"/>
            <a:r>
              <a:rPr lang="en-US" dirty="0"/>
              <a:t>Paid members can download</a:t>
            </a:r>
            <a:br>
              <a:rPr lang="en-US" dirty="0"/>
            </a:br>
            <a:endParaRPr lang="en-US" dirty="0"/>
          </a:p>
          <a:p>
            <a:pPr lvl="1"/>
            <a:r>
              <a:rPr lang="en-US" dirty="0"/>
              <a:t>Threat Actors submit samples</a:t>
            </a:r>
          </a:p>
          <a:p>
            <a:pPr marL="0" indent="0">
              <a:buNone/>
            </a:pPr>
            <a:endParaRPr lang="en-US" dirty="0"/>
          </a:p>
        </p:txBody>
      </p:sp>
    </p:spTree>
    <p:extLst>
      <p:ext uri="{BB962C8B-B14F-4D97-AF65-F5344CB8AC3E}">
        <p14:creationId xmlns:p14="http://schemas.microsoft.com/office/powerpoint/2010/main" val="2392947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B53F4-9210-47D7-9282-E0767D34F033}"/>
              </a:ext>
            </a:extLst>
          </p:cNvPr>
          <p:cNvSpPr>
            <a:spLocks noGrp="1"/>
          </p:cNvSpPr>
          <p:nvPr>
            <p:ph type="title"/>
          </p:nvPr>
        </p:nvSpPr>
        <p:spPr/>
        <p:txBody>
          <a:bodyPr/>
          <a:lstStyle/>
          <a:p>
            <a:r>
              <a:rPr lang="en-US" dirty="0">
                <a:solidFill>
                  <a:srgbClr val="005F9E"/>
                </a:solidFill>
              </a:rPr>
              <a:t>Malware Analysis</a:t>
            </a:r>
            <a:br>
              <a:rPr lang="en-US" dirty="0">
                <a:solidFill>
                  <a:srgbClr val="005F9E"/>
                </a:solidFill>
              </a:rPr>
            </a:br>
            <a:r>
              <a:rPr lang="en-US" sz="1600" dirty="0">
                <a:solidFill>
                  <a:schemeClr val="accent1"/>
                </a:solidFill>
              </a:rPr>
              <a:t>Quick Tip</a:t>
            </a:r>
            <a:endParaRPr lang="en-US" dirty="0"/>
          </a:p>
        </p:txBody>
      </p:sp>
      <p:sp>
        <p:nvSpPr>
          <p:cNvPr id="7" name="Content Placeholder 6">
            <a:extLst>
              <a:ext uri="{FF2B5EF4-FFF2-40B4-BE49-F238E27FC236}">
                <a16:creationId xmlns:a16="http://schemas.microsoft.com/office/drawing/2014/main" id="{50F60EC1-9FBA-4F93-BC19-AAA4C46BE902}"/>
              </a:ext>
            </a:extLst>
          </p:cNvPr>
          <p:cNvSpPr>
            <a:spLocks noGrp="1"/>
          </p:cNvSpPr>
          <p:nvPr>
            <p:ph idx="1"/>
          </p:nvPr>
        </p:nvSpPr>
        <p:spPr/>
        <p:txBody>
          <a:bodyPr/>
          <a:lstStyle/>
          <a:p>
            <a:pPr lvl="0"/>
            <a:r>
              <a:rPr lang="en-US" dirty="0"/>
              <a:t>Don’t Get Caught in Details</a:t>
            </a:r>
          </a:p>
          <a:p>
            <a:pPr lvl="1"/>
            <a:r>
              <a:rPr lang="en-US" dirty="0"/>
              <a:t>Focus on key features</a:t>
            </a:r>
            <a:br>
              <a:rPr lang="en-US" dirty="0"/>
            </a:br>
            <a:endParaRPr lang="en-US" dirty="0"/>
          </a:p>
          <a:p>
            <a:pPr lvl="0"/>
            <a:r>
              <a:rPr lang="en-US" dirty="0"/>
              <a:t>Try Several Tools</a:t>
            </a:r>
          </a:p>
          <a:p>
            <a:pPr lvl="1"/>
            <a:r>
              <a:rPr lang="en-US" dirty="0"/>
              <a:t>If one tool fails, try another</a:t>
            </a:r>
          </a:p>
          <a:p>
            <a:pPr lvl="2"/>
            <a:r>
              <a:rPr lang="en-US" dirty="0"/>
              <a:t>MITRE does not endorse a specific tool. Find one which works best for you.</a:t>
            </a:r>
          </a:p>
          <a:p>
            <a:pPr lvl="1"/>
            <a:r>
              <a:rPr lang="en-US" dirty="0"/>
              <a:t>Don’t get stuck on a hard issue, move along</a:t>
            </a:r>
            <a:br>
              <a:rPr lang="en-US" dirty="0"/>
            </a:br>
            <a:endParaRPr lang="en-US" dirty="0"/>
          </a:p>
          <a:p>
            <a:r>
              <a:rPr lang="en-US" dirty="0"/>
              <a:t>Malware authors are constantly raising the bar</a:t>
            </a:r>
          </a:p>
          <a:p>
            <a:pPr lvl="1"/>
            <a:r>
              <a:rPr lang="en-US" dirty="0"/>
              <a:t>Malware Analysis requires continuous learning</a:t>
            </a:r>
          </a:p>
          <a:p>
            <a:pPr lvl="2"/>
            <a:r>
              <a:rPr lang="en-US" dirty="0"/>
              <a:t>Work with peers, public forums, research</a:t>
            </a:r>
          </a:p>
          <a:p>
            <a:pPr lvl="1"/>
            <a:r>
              <a:rPr lang="en-US" dirty="0"/>
              <a:t>Come to MITRE</a:t>
            </a:r>
          </a:p>
          <a:p>
            <a:endParaRPr lang="en-US" dirty="0"/>
          </a:p>
        </p:txBody>
      </p:sp>
      <p:sp>
        <p:nvSpPr>
          <p:cNvPr id="5" name="Footer Placeholder 4">
            <a:extLst>
              <a:ext uri="{FF2B5EF4-FFF2-40B4-BE49-F238E27FC236}">
                <a16:creationId xmlns:a16="http://schemas.microsoft.com/office/drawing/2014/main" id="{2A661FAB-606C-4E8D-8683-691BE2AEC655}"/>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4763B29C-F4B1-4124-BC8C-A9AB18EBCDE2}"/>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14</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Tree>
    <p:extLst>
      <p:ext uri="{BB962C8B-B14F-4D97-AF65-F5344CB8AC3E}">
        <p14:creationId xmlns:p14="http://schemas.microsoft.com/office/powerpoint/2010/main" val="4094080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2862D-B5BA-4D88-8010-15F46B4A974A}"/>
              </a:ext>
            </a:extLst>
          </p:cNvPr>
          <p:cNvSpPr>
            <a:spLocks noGrp="1"/>
          </p:cNvSpPr>
          <p:nvPr>
            <p:ph type="ctrTitle" sz="quarter"/>
          </p:nvPr>
        </p:nvSpPr>
        <p:spPr/>
        <p:txBody>
          <a:bodyPr/>
          <a:lstStyle/>
          <a:p>
            <a:r>
              <a:rPr lang="en-US" dirty="0"/>
              <a:t>DEMO</a:t>
            </a:r>
          </a:p>
        </p:txBody>
      </p:sp>
      <p:sp>
        <p:nvSpPr>
          <p:cNvPr id="3" name="Slide Number Placeholder 2">
            <a:extLst>
              <a:ext uri="{FF2B5EF4-FFF2-40B4-BE49-F238E27FC236}">
                <a16:creationId xmlns:a16="http://schemas.microsoft.com/office/drawing/2014/main" id="{3A2D2706-D9AE-411B-ACDA-426BA36418E4}"/>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15</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Tree>
    <p:extLst>
      <p:ext uri="{BB962C8B-B14F-4D97-AF65-F5344CB8AC3E}">
        <p14:creationId xmlns:p14="http://schemas.microsoft.com/office/powerpoint/2010/main" val="3669873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3AA35-BD85-4ECC-BF36-15493F307DAE}"/>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8A602FC5-E4B0-49F3-BF66-26BE2DDF6A9F}"/>
              </a:ext>
            </a:extLst>
          </p:cNvPr>
          <p:cNvSpPr>
            <a:spLocks noGrp="1"/>
          </p:cNvSpPr>
          <p:nvPr>
            <p:ph idx="1"/>
          </p:nvPr>
        </p:nvSpPr>
        <p:spPr/>
        <p:txBody>
          <a:bodyPr/>
          <a:lstStyle/>
          <a:p>
            <a:r>
              <a:rPr lang="en-US" dirty="0">
                <a:hlinkClick r:id="rId2"/>
              </a:rPr>
              <a:t>Practical Malware Analysis</a:t>
            </a:r>
            <a:r>
              <a:rPr lang="en-US" dirty="0"/>
              <a:t>, Black Hat 2007</a:t>
            </a:r>
          </a:p>
          <a:p>
            <a:pPr lvl="1"/>
            <a:r>
              <a:rPr lang="en-US" dirty="0"/>
              <a:t>Kris Kendall and Chad McMillan</a:t>
            </a:r>
            <a:br>
              <a:rPr lang="en-US" dirty="0"/>
            </a:br>
            <a:endParaRPr lang="en-US" dirty="0"/>
          </a:p>
          <a:p>
            <a:r>
              <a:rPr lang="en-US" dirty="0">
                <a:hlinkClick r:id="rId3"/>
              </a:rPr>
              <a:t>Awesome-Malware-Analysis</a:t>
            </a:r>
            <a:endParaRPr lang="en-US" dirty="0"/>
          </a:p>
          <a:p>
            <a:pPr lvl="1"/>
            <a:r>
              <a:rPr lang="en-US" dirty="0"/>
              <a:t>A curated list of awesome malware analysis tools and resources</a:t>
            </a:r>
          </a:p>
          <a:p>
            <a:pPr lvl="1"/>
            <a:r>
              <a:rPr lang="en-US" dirty="0" err="1"/>
              <a:t>Github</a:t>
            </a:r>
            <a:r>
              <a:rPr lang="en-US" dirty="0"/>
              <a:t> Project</a:t>
            </a:r>
            <a:br>
              <a:rPr lang="en-US" dirty="0"/>
            </a:br>
            <a:endParaRPr lang="en-US" dirty="0"/>
          </a:p>
          <a:p>
            <a:r>
              <a:rPr lang="en-US" dirty="0">
                <a:hlinkClick r:id="rId4"/>
              </a:rPr>
              <a:t>MITRE</a:t>
            </a:r>
            <a:endParaRPr lang="en-US" dirty="0"/>
          </a:p>
          <a:p>
            <a:pPr lvl="1"/>
            <a:r>
              <a:rPr lang="en-US" dirty="0">
                <a:sym typeface="Wingdings" panose="05000000000000000000" pitchFamily="2" charset="2"/>
                <a:hlinkClick r:id="rId5"/>
              </a:rPr>
              <a:t>Solving Problems for a Safer World</a:t>
            </a:r>
            <a:endParaRPr lang="en-US" dirty="0">
              <a:sym typeface="Wingdings" panose="05000000000000000000" pitchFamily="2" charset="2"/>
            </a:endParaRPr>
          </a:p>
          <a:p>
            <a:pPr lvl="1"/>
            <a:r>
              <a:rPr lang="en-US" dirty="0">
                <a:sym typeface="Wingdings" panose="05000000000000000000" pitchFamily="2" charset="2"/>
              </a:rPr>
              <a:t>Do you have what it takes? </a:t>
            </a:r>
            <a:r>
              <a:rPr lang="en-US" dirty="0">
                <a:sym typeface="Wingdings" panose="05000000000000000000" pitchFamily="2" charset="2"/>
                <a:hlinkClick r:id="rId6"/>
              </a:rPr>
              <a:t>Apply here</a:t>
            </a:r>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0709C4BA-6EF4-4ABC-B19E-7A76C33F9A2B}"/>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Slide Number Placeholder 4">
            <a:extLst>
              <a:ext uri="{FF2B5EF4-FFF2-40B4-BE49-F238E27FC236}">
                <a16:creationId xmlns:a16="http://schemas.microsoft.com/office/drawing/2014/main" id="{2FA5B796-E4AA-47B5-BC64-2A8F4F090317}"/>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16</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Tree>
    <p:extLst>
      <p:ext uri="{BB962C8B-B14F-4D97-AF65-F5344CB8AC3E}">
        <p14:creationId xmlns:p14="http://schemas.microsoft.com/office/powerpoint/2010/main" val="1977020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3AA35-BD85-4ECC-BF36-15493F307DAE}"/>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8A602FC5-E4B0-49F3-BF66-26BE2DDF6A9F}"/>
              </a:ext>
            </a:extLst>
          </p:cNvPr>
          <p:cNvSpPr>
            <a:spLocks noGrp="1"/>
          </p:cNvSpPr>
          <p:nvPr>
            <p:ph idx="1"/>
          </p:nvPr>
        </p:nvSpPr>
        <p:spPr/>
        <p:txBody>
          <a:bodyPr/>
          <a:lstStyle/>
          <a:p>
            <a:r>
              <a:rPr lang="en-US" dirty="0"/>
              <a:t>Free Training</a:t>
            </a:r>
          </a:p>
          <a:p>
            <a:pPr lvl="1"/>
            <a:r>
              <a:rPr lang="en-US" u="sng" dirty="0">
                <a:hlinkClick r:id="rId2"/>
              </a:rPr>
              <a:t>http://opensecuritytraining.info/</a:t>
            </a:r>
            <a:br>
              <a:rPr lang="en-US" dirty="0"/>
            </a:br>
            <a:endParaRPr lang="en-US" dirty="0"/>
          </a:p>
          <a:p>
            <a:r>
              <a:rPr lang="en-US" dirty="0" err="1"/>
              <a:t>REMnux</a:t>
            </a:r>
            <a:r>
              <a:rPr lang="en-US" dirty="0"/>
              <a:t>: A Linux Toolkit for Reverse-Engineering and Analyzing Malware</a:t>
            </a:r>
          </a:p>
          <a:p>
            <a:pPr lvl="1"/>
            <a:r>
              <a:rPr lang="en-US" dirty="0"/>
              <a:t>https://remnux.org/</a:t>
            </a:r>
            <a:br>
              <a:rPr lang="en-US" dirty="0"/>
            </a:br>
            <a:endParaRPr lang="en-US" dirty="0"/>
          </a:p>
          <a:p>
            <a:r>
              <a:rPr lang="en-US" dirty="0"/>
              <a:t>Lenny </a:t>
            </a:r>
            <a:r>
              <a:rPr lang="en-US" dirty="0" err="1"/>
              <a:t>Zeltser</a:t>
            </a:r>
            <a:endParaRPr lang="en-US" dirty="0"/>
          </a:p>
          <a:p>
            <a:pPr lvl="1"/>
            <a:r>
              <a:rPr lang="en-US" dirty="0">
                <a:hlinkClick r:id="rId3"/>
              </a:rPr>
              <a:t>https://zeltser.com/</a:t>
            </a:r>
            <a:endParaRPr lang="en-US" dirty="0"/>
          </a:p>
          <a:p>
            <a:pPr lvl="1"/>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0709C4BA-6EF4-4ABC-B19E-7A76C33F9A2B}"/>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Slide Number Placeholder 4">
            <a:extLst>
              <a:ext uri="{FF2B5EF4-FFF2-40B4-BE49-F238E27FC236}">
                <a16:creationId xmlns:a16="http://schemas.microsoft.com/office/drawing/2014/main" id="{2FA5B796-E4AA-47B5-BC64-2A8F4F090317}"/>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17</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Tree>
    <p:extLst>
      <p:ext uri="{BB962C8B-B14F-4D97-AF65-F5344CB8AC3E}">
        <p14:creationId xmlns:p14="http://schemas.microsoft.com/office/powerpoint/2010/main" val="4267535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2446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AB379-CD90-44D3-BD3D-0B60B548D234}"/>
              </a:ext>
            </a:extLst>
          </p:cNvPr>
          <p:cNvSpPr>
            <a:spLocks noGrp="1"/>
          </p:cNvSpPr>
          <p:nvPr>
            <p:ph type="title"/>
          </p:nvPr>
        </p:nvSpPr>
        <p:spPr/>
        <p:txBody>
          <a:bodyPr/>
          <a:lstStyle/>
          <a:p>
            <a:r>
              <a:rPr lang="en-US" dirty="0"/>
              <a:t>Meet the MITRE Conversation Starters</a:t>
            </a:r>
          </a:p>
        </p:txBody>
      </p:sp>
      <p:sp>
        <p:nvSpPr>
          <p:cNvPr id="5" name="Footer Placeholder 4">
            <a:extLst>
              <a:ext uri="{FF2B5EF4-FFF2-40B4-BE49-F238E27FC236}">
                <a16:creationId xmlns:a16="http://schemas.microsoft.com/office/drawing/2014/main" id="{79BCEA3F-3157-441C-B1B3-5DEC7E17FE63}"/>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0E0D974E-910C-4C7E-B277-5EF771959ADE}"/>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2</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pic>
        <p:nvPicPr>
          <p:cNvPr id="7" name="Picture 6" descr="A group of people posing for the camera&#10;&#10;Description generated with very high confidence">
            <a:extLst>
              <a:ext uri="{FF2B5EF4-FFF2-40B4-BE49-F238E27FC236}">
                <a16:creationId xmlns:a16="http://schemas.microsoft.com/office/drawing/2014/main" id="{1361234E-4143-4541-B616-18B1E5B551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4353" y="1852375"/>
            <a:ext cx="2889416" cy="2167062"/>
          </a:xfrm>
          <a:prstGeom prst="rect">
            <a:avLst/>
          </a:prstGeom>
          <a:ln>
            <a:noFill/>
          </a:ln>
          <a:effectLst>
            <a:outerShdw blurRad="292100" dist="139700" dir="2700000" algn="tl" rotWithShape="0">
              <a:srgbClr val="333333">
                <a:alpha val="65000"/>
              </a:srgbClr>
            </a:outerShdw>
          </a:effectLst>
        </p:spPr>
      </p:pic>
      <p:pic>
        <p:nvPicPr>
          <p:cNvPr id="8" name="Picture 7" descr="A group of people standing in a room&#10;&#10;Description generated with very high confidence">
            <a:extLst>
              <a:ext uri="{FF2B5EF4-FFF2-40B4-BE49-F238E27FC236}">
                <a16:creationId xmlns:a16="http://schemas.microsoft.com/office/drawing/2014/main" id="{BD523277-2811-4D70-9B5B-1ED7CE823E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5875" y="4241592"/>
            <a:ext cx="2889415" cy="2167061"/>
          </a:xfrm>
          <a:prstGeom prst="rect">
            <a:avLst/>
          </a:prstGeom>
          <a:ln>
            <a:noFill/>
          </a:ln>
          <a:effectLst>
            <a:outerShdw blurRad="292100" dist="139700" dir="2700000" algn="tl" rotWithShape="0">
              <a:srgbClr val="333333">
                <a:alpha val="65000"/>
              </a:srgbClr>
            </a:outerShdw>
          </a:effectLst>
        </p:spPr>
      </p:pic>
      <p:pic>
        <p:nvPicPr>
          <p:cNvPr id="9" name="Picture 8" descr="Two people posing for a picture&#10;&#10;Description generated with very high confidence">
            <a:extLst>
              <a:ext uri="{FF2B5EF4-FFF2-40B4-BE49-F238E27FC236}">
                <a16:creationId xmlns:a16="http://schemas.microsoft.com/office/drawing/2014/main" id="{627B7230-16C9-4244-A8A3-BD31BDC444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59164" y="4241592"/>
            <a:ext cx="2673815" cy="2005361"/>
          </a:xfrm>
          <a:prstGeom prst="rect">
            <a:avLst/>
          </a:prstGeom>
          <a:ln>
            <a:noFill/>
          </a:ln>
          <a:effectLst>
            <a:outerShdw blurRad="292100" dist="139700" dir="2700000" algn="tl" rotWithShape="0">
              <a:srgbClr val="333333">
                <a:alpha val="65000"/>
              </a:srgbClr>
            </a:outerShdw>
          </a:effectLst>
        </p:spPr>
      </p:pic>
      <p:pic>
        <p:nvPicPr>
          <p:cNvPr id="10" name="Picture 9" descr="A group of people posing for the camera&#10;&#10;Description generated with very high confidence">
            <a:extLst>
              <a:ext uri="{FF2B5EF4-FFF2-40B4-BE49-F238E27FC236}">
                <a16:creationId xmlns:a16="http://schemas.microsoft.com/office/drawing/2014/main" id="{3970368C-470B-4AC5-8957-2499EE67C06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68065" y="1419018"/>
            <a:ext cx="3467225" cy="2600419"/>
          </a:xfrm>
          <a:prstGeom prst="rect">
            <a:avLst/>
          </a:prstGeom>
          <a:ln>
            <a:noFill/>
          </a:ln>
          <a:effectLst>
            <a:outerShdw blurRad="292100" dist="139700" dir="2700000" algn="tl" rotWithShape="0">
              <a:srgbClr val="333333">
                <a:alpha val="65000"/>
              </a:srgbClr>
            </a:outerShdw>
          </a:effectLst>
        </p:spPr>
      </p:pic>
      <p:sp>
        <p:nvSpPr>
          <p:cNvPr id="11" name="Content Placeholder 2">
            <a:extLst>
              <a:ext uri="{FF2B5EF4-FFF2-40B4-BE49-F238E27FC236}">
                <a16:creationId xmlns:a16="http://schemas.microsoft.com/office/drawing/2014/main" id="{9E4F7ED3-0601-4A6F-869B-FF9BC5D3B743}"/>
              </a:ext>
            </a:extLst>
          </p:cNvPr>
          <p:cNvSpPr>
            <a:spLocks noGrp="1"/>
          </p:cNvSpPr>
          <p:nvPr>
            <p:ph sz="half" idx="1"/>
          </p:nvPr>
        </p:nvSpPr>
        <p:spPr>
          <a:xfrm>
            <a:off x="474397" y="1777731"/>
            <a:ext cx="4369794" cy="4266165"/>
          </a:xfrm>
        </p:spPr>
        <p:txBody>
          <a:bodyPr/>
          <a:lstStyle/>
          <a:p>
            <a:pPr marL="0" indent="0">
              <a:buNone/>
            </a:pPr>
            <a:r>
              <a:rPr lang="en-US" dirty="0"/>
              <a:t>We are Comp Sci Aggies</a:t>
            </a:r>
          </a:p>
          <a:p>
            <a:r>
              <a:rPr lang="en-US" sz="1800" dirty="0"/>
              <a:t>Michael Long</a:t>
            </a:r>
          </a:p>
          <a:p>
            <a:pPr lvl="1"/>
            <a:r>
              <a:rPr lang="en-US" sz="2000" dirty="0"/>
              <a:t>Cyber Security Engineer</a:t>
            </a:r>
          </a:p>
          <a:p>
            <a:pPr lvl="1"/>
            <a:r>
              <a:rPr lang="en-US" sz="2000" dirty="0"/>
              <a:t>BS and MS in Computer Science</a:t>
            </a:r>
            <a:br>
              <a:rPr lang="en-US" sz="2000" dirty="0"/>
            </a:br>
            <a:endParaRPr lang="en-US" sz="2000" dirty="0"/>
          </a:p>
          <a:p>
            <a:r>
              <a:rPr lang="en-US" sz="1800" dirty="0"/>
              <a:t>Jonathan Jones</a:t>
            </a:r>
          </a:p>
          <a:p>
            <a:pPr lvl="1"/>
            <a:r>
              <a:rPr lang="en-US" sz="2000" dirty="0"/>
              <a:t>Cyber Security Engineer</a:t>
            </a:r>
          </a:p>
          <a:p>
            <a:pPr lvl="1"/>
            <a:r>
              <a:rPr lang="en-US" sz="2000" dirty="0"/>
              <a:t>BS and MS (SFS) in Computer Science</a:t>
            </a:r>
          </a:p>
          <a:p>
            <a:pPr marL="914400" lvl="2" indent="0">
              <a:buNone/>
            </a:pPr>
            <a:endParaRPr lang="en-US" dirty="0"/>
          </a:p>
        </p:txBody>
      </p:sp>
    </p:spTree>
    <p:extLst>
      <p:ext uri="{BB962C8B-B14F-4D97-AF65-F5344CB8AC3E}">
        <p14:creationId xmlns:p14="http://schemas.microsoft.com/office/powerpoint/2010/main" val="3070534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4EC5C-1BCB-4D88-86B7-5BD6998946B5}"/>
              </a:ext>
            </a:extLst>
          </p:cNvPr>
          <p:cNvSpPr>
            <a:spLocks noGrp="1"/>
          </p:cNvSpPr>
          <p:nvPr>
            <p:ph type="title"/>
          </p:nvPr>
        </p:nvSpPr>
        <p:spPr/>
        <p:txBody>
          <a:bodyPr/>
          <a:lstStyle/>
          <a:p>
            <a:r>
              <a:rPr lang="en-US" dirty="0"/>
              <a:t>Why we are here</a:t>
            </a:r>
          </a:p>
        </p:txBody>
      </p:sp>
      <p:sp>
        <p:nvSpPr>
          <p:cNvPr id="3" name="Content Placeholder 2">
            <a:extLst>
              <a:ext uri="{FF2B5EF4-FFF2-40B4-BE49-F238E27FC236}">
                <a16:creationId xmlns:a16="http://schemas.microsoft.com/office/drawing/2014/main" id="{838F83DA-6060-445A-875E-41E62BD8DB8A}"/>
              </a:ext>
            </a:extLst>
          </p:cNvPr>
          <p:cNvSpPr>
            <a:spLocks noGrp="1"/>
          </p:cNvSpPr>
          <p:nvPr>
            <p:ph sz="half" idx="1"/>
          </p:nvPr>
        </p:nvSpPr>
        <p:spPr/>
        <p:txBody>
          <a:bodyPr/>
          <a:lstStyle/>
          <a:p>
            <a:r>
              <a:rPr lang="en-US" sz="2200" b="0" dirty="0"/>
              <a:t>MITRE is looking to engage with Students at NCATSU with real world challenges and activities.</a:t>
            </a:r>
            <a:br>
              <a:rPr lang="en-US" sz="2200" b="0" dirty="0"/>
            </a:br>
            <a:endParaRPr lang="en-US" sz="2200" b="0" dirty="0"/>
          </a:p>
          <a:p>
            <a:r>
              <a:rPr lang="en-US" sz="2200" b="0" dirty="0"/>
              <a:t>Discuss high level topics with students in various areas related to Cyber Security/Cyber Operations</a:t>
            </a:r>
          </a:p>
          <a:p>
            <a:endParaRPr lang="en-US" dirty="0"/>
          </a:p>
          <a:p>
            <a:pPr marL="0" indent="0">
              <a:buNone/>
            </a:pPr>
            <a:endParaRPr lang="en-US" dirty="0"/>
          </a:p>
        </p:txBody>
      </p:sp>
      <p:sp>
        <p:nvSpPr>
          <p:cNvPr id="6" name="Content Placeholder 5">
            <a:extLst>
              <a:ext uri="{FF2B5EF4-FFF2-40B4-BE49-F238E27FC236}">
                <a16:creationId xmlns:a16="http://schemas.microsoft.com/office/drawing/2014/main" id="{59E81C8B-33F7-4541-8243-39DDF818E8C2}"/>
              </a:ext>
            </a:extLst>
          </p:cNvPr>
          <p:cNvSpPr>
            <a:spLocks noGrp="1"/>
          </p:cNvSpPr>
          <p:nvPr>
            <p:ph sz="half" idx="2"/>
          </p:nvPr>
        </p:nvSpPr>
        <p:spPr/>
        <p:txBody>
          <a:bodyPr/>
          <a:lstStyle/>
          <a:p>
            <a:pPr marL="0" indent="0">
              <a:buNone/>
            </a:pPr>
            <a:r>
              <a:rPr lang="en-US" u="sng" dirty="0"/>
              <a:t>Initial topic: Malware Analysis</a:t>
            </a:r>
          </a:p>
          <a:p>
            <a:r>
              <a:rPr lang="en-US" sz="2000" b="0" dirty="0"/>
              <a:t>We want to be able to explain the </a:t>
            </a:r>
            <a:r>
              <a:rPr lang="en-US" sz="2000" b="0" i="1" dirty="0"/>
              <a:t>who, what, how, and why</a:t>
            </a:r>
            <a:r>
              <a:rPr lang="en-US" sz="2000" b="0" dirty="0"/>
              <a:t> at a high level</a:t>
            </a:r>
          </a:p>
          <a:p>
            <a:endParaRPr lang="en-US" sz="2000" b="0" dirty="0"/>
          </a:p>
          <a:p>
            <a:r>
              <a:rPr lang="en-US" sz="2000" b="0" dirty="0"/>
              <a:t>Assist in developing subject matter expertise among students who may be interested in this area of cyber security</a:t>
            </a:r>
          </a:p>
          <a:p>
            <a:endParaRPr lang="en-US" sz="2000" b="0" dirty="0"/>
          </a:p>
          <a:p>
            <a:r>
              <a:rPr lang="en-US" sz="2000" b="0" dirty="0"/>
              <a:t>Any questions about malware analysis after presentation let us know!</a:t>
            </a:r>
          </a:p>
          <a:p>
            <a:pPr marL="0" indent="0">
              <a:buNone/>
            </a:pPr>
            <a:endParaRPr lang="en-US" dirty="0"/>
          </a:p>
        </p:txBody>
      </p:sp>
      <p:sp>
        <p:nvSpPr>
          <p:cNvPr id="4" name="Footer Placeholder 3">
            <a:extLst>
              <a:ext uri="{FF2B5EF4-FFF2-40B4-BE49-F238E27FC236}">
                <a16:creationId xmlns:a16="http://schemas.microsoft.com/office/drawing/2014/main" id="{6FCCF382-B449-4234-9A08-E5651B829028}"/>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5" name="Slide Number Placeholder 4">
            <a:extLst>
              <a:ext uri="{FF2B5EF4-FFF2-40B4-BE49-F238E27FC236}">
                <a16:creationId xmlns:a16="http://schemas.microsoft.com/office/drawing/2014/main" id="{24198621-D0AA-4660-9954-22CA240823CA}"/>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3</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Tree>
    <p:extLst>
      <p:ext uri="{BB962C8B-B14F-4D97-AF65-F5344CB8AC3E}">
        <p14:creationId xmlns:p14="http://schemas.microsoft.com/office/powerpoint/2010/main" val="2879069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3F016-8FD8-49ED-A080-E59144C884DA}"/>
              </a:ext>
            </a:extLst>
          </p:cNvPr>
          <p:cNvSpPr>
            <a:spLocks noGrp="1"/>
          </p:cNvSpPr>
          <p:nvPr>
            <p:ph type="ctrTitle" sz="quarter"/>
          </p:nvPr>
        </p:nvSpPr>
        <p:spPr/>
        <p:txBody>
          <a:bodyPr/>
          <a:lstStyle/>
          <a:p>
            <a:r>
              <a:rPr lang="en-US" dirty="0"/>
              <a:t>Malware Analysis</a:t>
            </a:r>
          </a:p>
        </p:txBody>
      </p:sp>
      <p:sp>
        <p:nvSpPr>
          <p:cNvPr id="3" name="Slide Number Placeholder 2">
            <a:extLst>
              <a:ext uri="{FF2B5EF4-FFF2-40B4-BE49-F238E27FC236}">
                <a16:creationId xmlns:a16="http://schemas.microsoft.com/office/drawing/2014/main" id="{92372933-06A8-487C-B890-6216A7272894}"/>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4</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Tree>
    <p:extLst>
      <p:ext uri="{BB962C8B-B14F-4D97-AF65-F5344CB8AC3E}">
        <p14:creationId xmlns:p14="http://schemas.microsoft.com/office/powerpoint/2010/main" val="3361182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73575E3-F4B8-42F7-BB27-C741E684CF34}"/>
              </a:ext>
            </a:extLst>
          </p:cNvPr>
          <p:cNvSpPr>
            <a:spLocks noGrp="1"/>
          </p:cNvSpPr>
          <p:nvPr>
            <p:ph type="title"/>
          </p:nvPr>
        </p:nvSpPr>
        <p:spPr/>
        <p:txBody>
          <a:bodyPr/>
          <a:lstStyle/>
          <a:p>
            <a:r>
              <a:rPr lang="en-US" dirty="0"/>
              <a:t>The Syllabus</a:t>
            </a:r>
          </a:p>
        </p:txBody>
      </p:sp>
      <p:sp>
        <p:nvSpPr>
          <p:cNvPr id="8" name="Content Placeholder 7">
            <a:extLst>
              <a:ext uri="{FF2B5EF4-FFF2-40B4-BE49-F238E27FC236}">
                <a16:creationId xmlns:a16="http://schemas.microsoft.com/office/drawing/2014/main" id="{CF03708E-D9C9-4AE5-9838-97495B487F1F}"/>
              </a:ext>
            </a:extLst>
          </p:cNvPr>
          <p:cNvSpPr>
            <a:spLocks noGrp="1"/>
          </p:cNvSpPr>
          <p:nvPr>
            <p:ph idx="1"/>
          </p:nvPr>
        </p:nvSpPr>
        <p:spPr/>
        <p:txBody>
          <a:bodyPr/>
          <a:lstStyle/>
          <a:p>
            <a:pPr marL="457200" indent="-457200">
              <a:buFont typeface="+mj-lt"/>
              <a:buAutoNum type="arabicPeriod"/>
            </a:pPr>
            <a:r>
              <a:rPr lang="en-US" sz="2800" dirty="0">
                <a:solidFill>
                  <a:srgbClr val="00B3DC"/>
                </a:solidFill>
              </a:rPr>
              <a:t>What is Malware Analysis &amp; Why Does it exist?</a:t>
            </a:r>
          </a:p>
          <a:p>
            <a:pPr marL="457200" indent="-457200">
              <a:buFont typeface="+mj-lt"/>
              <a:buAutoNum type="arabicPeriod"/>
            </a:pPr>
            <a:r>
              <a:rPr lang="en-US" sz="2800" dirty="0">
                <a:solidFill>
                  <a:schemeClr val="accent1"/>
                </a:solidFill>
              </a:rPr>
              <a:t>Malware Types</a:t>
            </a:r>
          </a:p>
          <a:p>
            <a:pPr marL="457200" indent="-457200">
              <a:buFont typeface="+mj-lt"/>
              <a:buAutoNum type="arabicPeriod"/>
            </a:pPr>
            <a:r>
              <a:rPr lang="en-US" sz="2800" dirty="0">
                <a:solidFill>
                  <a:schemeClr val="accent1"/>
                </a:solidFill>
              </a:rPr>
              <a:t>How To Perform Analysis</a:t>
            </a:r>
          </a:p>
          <a:p>
            <a:pPr marL="457200" indent="-457200">
              <a:buFont typeface="+mj-lt"/>
              <a:buAutoNum type="arabicPeriod"/>
            </a:pPr>
            <a:r>
              <a:rPr lang="en-US" sz="2800" dirty="0">
                <a:solidFill>
                  <a:schemeClr val="accent1"/>
                </a:solidFill>
              </a:rPr>
              <a:t>Static Analysis</a:t>
            </a:r>
          </a:p>
          <a:p>
            <a:pPr marL="457200" indent="-457200">
              <a:buFont typeface="+mj-lt"/>
              <a:buAutoNum type="arabicPeriod"/>
            </a:pPr>
            <a:r>
              <a:rPr lang="en-US" sz="2800" dirty="0">
                <a:solidFill>
                  <a:schemeClr val="accent1"/>
                </a:solidFill>
              </a:rPr>
              <a:t>Dynamic Analysis</a:t>
            </a:r>
          </a:p>
          <a:p>
            <a:pPr marL="457200" indent="-457200">
              <a:buFont typeface="+mj-lt"/>
              <a:buAutoNum type="arabicPeriod"/>
            </a:pPr>
            <a:r>
              <a:rPr lang="en-US" sz="2800" dirty="0">
                <a:solidFill>
                  <a:schemeClr val="accent1"/>
                </a:solidFill>
              </a:rPr>
              <a:t>More Tools</a:t>
            </a:r>
          </a:p>
          <a:p>
            <a:pPr marL="457200" indent="-457200">
              <a:buFont typeface="+mj-lt"/>
              <a:buAutoNum type="arabicPeriod"/>
            </a:pPr>
            <a:r>
              <a:rPr lang="en-US" sz="2800" dirty="0">
                <a:solidFill>
                  <a:schemeClr val="accent1"/>
                </a:solidFill>
              </a:rPr>
              <a:t>Quick Tip</a:t>
            </a:r>
          </a:p>
          <a:p>
            <a:pPr marL="457200" indent="-457200">
              <a:buFont typeface="+mj-lt"/>
              <a:buAutoNum type="arabicPeriod"/>
            </a:pPr>
            <a:r>
              <a:rPr lang="en-US" sz="2800" dirty="0">
                <a:solidFill>
                  <a:schemeClr val="accent1"/>
                </a:solidFill>
              </a:rPr>
              <a:t>Demo(s)</a:t>
            </a:r>
          </a:p>
          <a:p>
            <a:pPr marL="457200" indent="-457200">
              <a:buFont typeface="+mj-lt"/>
              <a:buAutoNum type="arabicPeriod"/>
            </a:pPr>
            <a:endParaRPr lang="en-US" dirty="0">
              <a:solidFill>
                <a:schemeClr val="accent1"/>
              </a:solidFill>
            </a:endParaRPr>
          </a:p>
          <a:p>
            <a:pPr marL="457200" indent="-457200">
              <a:buFont typeface="+mj-lt"/>
              <a:buAutoNum type="arabicPeriod"/>
            </a:pPr>
            <a:endParaRPr lang="en-US" dirty="0">
              <a:solidFill>
                <a:schemeClr val="accent1"/>
              </a:solidFill>
            </a:endParaRPr>
          </a:p>
          <a:p>
            <a:pPr marL="457200" indent="-457200">
              <a:buFont typeface="+mj-lt"/>
              <a:buAutoNum type="arabicPeriod"/>
            </a:pPr>
            <a:endParaRPr lang="en-US" dirty="0">
              <a:solidFill>
                <a:srgbClr val="00B3DC"/>
              </a:solidFill>
            </a:endParaRPr>
          </a:p>
          <a:p>
            <a:pPr marL="457200" indent="-457200">
              <a:buFont typeface="+mj-lt"/>
              <a:buAutoNum type="arabicPeriod"/>
            </a:pPr>
            <a:endParaRPr lang="en-US" dirty="0"/>
          </a:p>
        </p:txBody>
      </p:sp>
      <p:sp>
        <p:nvSpPr>
          <p:cNvPr id="5" name="Footer Placeholder 4">
            <a:extLst>
              <a:ext uri="{FF2B5EF4-FFF2-40B4-BE49-F238E27FC236}">
                <a16:creationId xmlns:a16="http://schemas.microsoft.com/office/drawing/2014/main" id="{DDAA922A-2D92-4926-813A-8CC9DBB0E536}"/>
              </a:ext>
            </a:extLst>
          </p:cNvPr>
          <p:cNvSpPr>
            <a:spLocks noGrp="1"/>
          </p:cNvSpPr>
          <p:nvPr>
            <p:ph type="ftr" sz="quarter" idx="11"/>
          </p:nvPr>
        </p:nvSpPr>
        <p:spPr/>
        <p:txBody>
          <a:bodyPr/>
          <a:lstStyle/>
          <a:p>
            <a:r>
              <a:rPr lang="en-US" altLang="en-US">
                <a:solidFill>
                  <a:schemeClr val="tx1">
                    <a:lumMod val="50000"/>
                    <a:lumOff val="50000"/>
                  </a:schemeClr>
                </a:solidFill>
                <a:latin typeface="Arial" pitchFamily="34" charset="0"/>
                <a:cs typeface="Arial" pitchFamily="34" charset="0"/>
              </a:rPr>
              <a:t>© 2018 The MITRE Corporation. All rights reserved.</a:t>
            </a:r>
            <a:endParaRPr lang="en-US">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91E98CAE-7098-4FD0-8308-BF5684187F78}"/>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5</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Tree>
    <p:extLst>
      <p:ext uri="{BB962C8B-B14F-4D97-AF65-F5344CB8AC3E}">
        <p14:creationId xmlns:p14="http://schemas.microsoft.com/office/powerpoint/2010/main" val="381778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9A3B-EAA8-4818-A2A4-E33115D57069}"/>
              </a:ext>
            </a:extLst>
          </p:cNvPr>
          <p:cNvSpPr>
            <a:spLocks noGrp="1"/>
          </p:cNvSpPr>
          <p:nvPr>
            <p:ph type="title"/>
          </p:nvPr>
        </p:nvSpPr>
        <p:spPr/>
        <p:txBody>
          <a:bodyPr/>
          <a:lstStyle/>
          <a:p>
            <a:r>
              <a:rPr lang="en-US" dirty="0">
                <a:solidFill>
                  <a:srgbClr val="005F9E"/>
                </a:solidFill>
              </a:rPr>
              <a:t>Malware Analysis</a:t>
            </a:r>
            <a:br>
              <a:rPr lang="en-US" dirty="0">
                <a:solidFill>
                  <a:srgbClr val="005F9E"/>
                </a:solidFill>
              </a:rPr>
            </a:br>
            <a:r>
              <a:rPr lang="en-US" sz="1600" dirty="0">
                <a:solidFill>
                  <a:srgbClr val="00B3DC"/>
                </a:solidFill>
              </a:rPr>
              <a:t>What is Malware Analysis &amp; Why Does it exist?</a:t>
            </a:r>
            <a:endParaRPr lang="en-US" dirty="0">
              <a:solidFill>
                <a:schemeClr val="accent1"/>
              </a:solidFill>
            </a:endParaRPr>
          </a:p>
        </p:txBody>
      </p:sp>
      <p:sp>
        <p:nvSpPr>
          <p:cNvPr id="3" name="Content Placeholder 2">
            <a:extLst>
              <a:ext uri="{FF2B5EF4-FFF2-40B4-BE49-F238E27FC236}">
                <a16:creationId xmlns:a16="http://schemas.microsoft.com/office/drawing/2014/main" id="{172471FA-1AF7-4F21-A760-C94B74FD30FC}"/>
              </a:ext>
            </a:extLst>
          </p:cNvPr>
          <p:cNvSpPr>
            <a:spLocks noGrp="1"/>
          </p:cNvSpPr>
          <p:nvPr>
            <p:ph sz="half" idx="1"/>
          </p:nvPr>
        </p:nvSpPr>
        <p:spPr>
          <a:xfrm>
            <a:off x="838199" y="1643316"/>
            <a:ext cx="5181600" cy="4351338"/>
          </a:xfrm>
        </p:spPr>
        <p:txBody>
          <a:bodyPr/>
          <a:lstStyle/>
          <a:p>
            <a:r>
              <a:rPr lang="en-US" dirty="0"/>
              <a:t>What</a:t>
            </a:r>
          </a:p>
          <a:p>
            <a:pPr lvl="1"/>
            <a:r>
              <a:rPr lang="en-US" sz="2000" i="1" dirty="0"/>
              <a:t>“The art of dissecting malware to understand how it works, how to identify, and how to defeat or eliminate it”</a:t>
            </a:r>
          </a:p>
          <a:p>
            <a:pPr lvl="2"/>
            <a:r>
              <a:rPr lang="en-US" sz="1200" dirty="0">
                <a:hlinkClick r:id="rId2"/>
              </a:rPr>
              <a:t>Practical Malware Analysis</a:t>
            </a:r>
            <a:r>
              <a:rPr lang="en-US" sz="1200" dirty="0"/>
              <a:t>: A Hands-On Guide to Dissecting Malicious Software 1st Edition (Michael Sikorski, Andrew Honing)</a:t>
            </a:r>
            <a:br>
              <a:rPr lang="en-US" sz="1600" dirty="0"/>
            </a:br>
            <a:endParaRPr lang="en-US" sz="1600" dirty="0"/>
          </a:p>
          <a:p>
            <a:pPr lvl="2"/>
            <a:r>
              <a:rPr lang="en-US" sz="1600" dirty="0"/>
              <a:t>Studying the malicious behavior of software</a:t>
            </a:r>
            <a:br>
              <a:rPr lang="en-US" sz="1600" dirty="0"/>
            </a:br>
            <a:br>
              <a:rPr lang="en-US" sz="800" dirty="0"/>
            </a:br>
            <a:endParaRPr lang="en-US" sz="800" dirty="0"/>
          </a:p>
          <a:p>
            <a:pPr lvl="2"/>
            <a:r>
              <a:rPr lang="en-US" sz="1600" dirty="0"/>
              <a:t>Monitoring malicious software in a controlled environment</a:t>
            </a:r>
          </a:p>
        </p:txBody>
      </p:sp>
      <p:sp>
        <p:nvSpPr>
          <p:cNvPr id="5" name="Footer Placeholder 4">
            <a:extLst>
              <a:ext uri="{FF2B5EF4-FFF2-40B4-BE49-F238E27FC236}">
                <a16:creationId xmlns:a16="http://schemas.microsoft.com/office/drawing/2014/main" id="{656C6D29-A49C-4540-B6A7-4F9A51B6B557}"/>
              </a:ext>
            </a:extLst>
          </p:cNvPr>
          <p:cNvSpPr>
            <a:spLocks noGrp="1"/>
          </p:cNvSpPr>
          <p:nvPr>
            <p:ph type="ftr" sz="quarter" idx="11"/>
          </p:nvPr>
        </p:nvSpPr>
        <p:spPr/>
        <p:txBody>
          <a:bodyPr/>
          <a:lstStyle/>
          <a:p>
            <a:r>
              <a:rPr lang="en-US" altLang="en-US" dirty="0">
                <a:solidFill>
                  <a:schemeClr val="tx1">
                    <a:lumMod val="50000"/>
                    <a:lumOff val="50000"/>
                  </a:schemeClr>
                </a:solidFill>
                <a:latin typeface="Arial" pitchFamily="34" charset="0"/>
                <a:cs typeface="Arial" pitchFamily="34" charset="0"/>
              </a:rPr>
              <a:t>© 2018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341FCDD6-71EF-4249-B0BA-C8092A049134}"/>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6</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10" name="Content Placeholder 9">
            <a:extLst>
              <a:ext uri="{FF2B5EF4-FFF2-40B4-BE49-F238E27FC236}">
                <a16:creationId xmlns:a16="http://schemas.microsoft.com/office/drawing/2014/main" id="{6209DE17-2799-448A-86E5-81B76CEC72A9}"/>
              </a:ext>
            </a:extLst>
          </p:cNvPr>
          <p:cNvSpPr>
            <a:spLocks noGrp="1"/>
          </p:cNvSpPr>
          <p:nvPr>
            <p:ph sz="half" idx="2"/>
          </p:nvPr>
        </p:nvSpPr>
        <p:spPr>
          <a:xfrm>
            <a:off x="6172202" y="1513816"/>
            <a:ext cx="5181600" cy="4351338"/>
          </a:xfrm>
        </p:spPr>
        <p:txBody>
          <a:bodyPr/>
          <a:lstStyle/>
          <a:p>
            <a:r>
              <a:rPr lang="en-US" dirty="0"/>
              <a:t>Why</a:t>
            </a:r>
          </a:p>
          <a:p>
            <a:pPr lvl="1"/>
            <a:r>
              <a:rPr lang="en-US" sz="2000" dirty="0"/>
              <a:t>To assess damage to systems</a:t>
            </a:r>
            <a:br>
              <a:rPr lang="en-US" sz="2000" dirty="0"/>
            </a:br>
            <a:endParaRPr lang="en-US" sz="2000" dirty="0"/>
          </a:p>
          <a:p>
            <a:pPr lvl="1"/>
            <a:r>
              <a:rPr lang="en-US" sz="2000" dirty="0"/>
              <a:t>Discover indicators of compromises</a:t>
            </a:r>
          </a:p>
          <a:p>
            <a:pPr lvl="2"/>
            <a:r>
              <a:rPr lang="en-US" sz="1800" dirty="0"/>
              <a:t>C2 (command-and-control)</a:t>
            </a:r>
            <a:br>
              <a:rPr lang="en-US" sz="1800" dirty="0"/>
            </a:br>
            <a:endParaRPr lang="en-US" sz="1800" dirty="0"/>
          </a:p>
          <a:p>
            <a:pPr lvl="1"/>
            <a:r>
              <a:rPr lang="en-US" sz="2000" dirty="0"/>
              <a:t>Understanding of intruders</a:t>
            </a:r>
          </a:p>
          <a:p>
            <a:pPr lvl="2"/>
            <a:r>
              <a:rPr lang="en-US" sz="1800" dirty="0"/>
              <a:t>Is this an advanced persistent threat (APT), or</a:t>
            </a:r>
          </a:p>
          <a:p>
            <a:pPr lvl="2"/>
            <a:r>
              <a:rPr lang="en-US" sz="1800" dirty="0" err="1"/>
              <a:t>Crimeware</a:t>
            </a:r>
            <a:br>
              <a:rPr lang="en-US" sz="1800" dirty="0"/>
            </a:br>
            <a:endParaRPr lang="en-US" sz="1800" dirty="0"/>
          </a:p>
          <a:p>
            <a:pPr lvl="1"/>
            <a:r>
              <a:rPr lang="en-US" sz="2000" dirty="0"/>
              <a:t>Determine the purpose of the malware</a:t>
            </a:r>
          </a:p>
        </p:txBody>
      </p:sp>
    </p:spTree>
    <p:extLst>
      <p:ext uri="{BB962C8B-B14F-4D97-AF65-F5344CB8AC3E}">
        <p14:creationId xmlns:p14="http://schemas.microsoft.com/office/powerpoint/2010/main" val="2316945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99A3B-EAA8-4818-A2A4-E33115D57069}"/>
              </a:ext>
            </a:extLst>
          </p:cNvPr>
          <p:cNvSpPr>
            <a:spLocks noGrp="1"/>
          </p:cNvSpPr>
          <p:nvPr>
            <p:ph type="title"/>
          </p:nvPr>
        </p:nvSpPr>
        <p:spPr/>
        <p:txBody>
          <a:bodyPr/>
          <a:lstStyle/>
          <a:p>
            <a:r>
              <a:rPr lang="en-US" dirty="0">
                <a:solidFill>
                  <a:srgbClr val="005F9E"/>
                </a:solidFill>
              </a:rPr>
              <a:t>Malware Analysis</a:t>
            </a:r>
            <a:br>
              <a:rPr lang="en-US" dirty="0">
                <a:solidFill>
                  <a:srgbClr val="005F9E"/>
                </a:solidFill>
              </a:rPr>
            </a:br>
            <a:r>
              <a:rPr lang="en-US" sz="1600" dirty="0">
                <a:solidFill>
                  <a:schemeClr val="accent1"/>
                </a:solidFill>
              </a:rPr>
              <a:t>Malware Types</a:t>
            </a:r>
            <a:endParaRPr lang="en-US" dirty="0">
              <a:solidFill>
                <a:schemeClr val="accent1"/>
              </a:solidFill>
            </a:endParaRPr>
          </a:p>
        </p:txBody>
      </p:sp>
      <p:sp>
        <p:nvSpPr>
          <p:cNvPr id="3" name="Content Placeholder 2">
            <a:extLst>
              <a:ext uri="{FF2B5EF4-FFF2-40B4-BE49-F238E27FC236}">
                <a16:creationId xmlns:a16="http://schemas.microsoft.com/office/drawing/2014/main" id="{172471FA-1AF7-4F21-A760-C94B74FD30FC}"/>
              </a:ext>
            </a:extLst>
          </p:cNvPr>
          <p:cNvSpPr>
            <a:spLocks noGrp="1"/>
          </p:cNvSpPr>
          <p:nvPr>
            <p:ph sz="half" idx="1"/>
          </p:nvPr>
        </p:nvSpPr>
        <p:spPr>
          <a:xfrm>
            <a:off x="838200" y="1825625"/>
            <a:ext cx="3321818" cy="3014732"/>
          </a:xfrm>
        </p:spPr>
        <p:txBody>
          <a:bodyPr/>
          <a:lstStyle/>
          <a:p>
            <a:r>
              <a:rPr lang="en-US" sz="2000" dirty="0"/>
              <a:t>Virus</a:t>
            </a:r>
          </a:p>
          <a:p>
            <a:r>
              <a:rPr lang="en-US" sz="2000" dirty="0"/>
              <a:t>Worm</a:t>
            </a:r>
          </a:p>
          <a:p>
            <a:r>
              <a:rPr lang="en-US" sz="2000" dirty="0"/>
              <a:t>Trojan</a:t>
            </a:r>
          </a:p>
          <a:p>
            <a:r>
              <a:rPr lang="en-US" sz="2000" dirty="0"/>
              <a:t>Backdoor</a:t>
            </a:r>
          </a:p>
          <a:p>
            <a:r>
              <a:rPr lang="en-US" sz="2000" dirty="0"/>
              <a:t>Remote Access Trojan (RAT)</a:t>
            </a:r>
          </a:p>
          <a:p>
            <a:r>
              <a:rPr lang="en-US" sz="2000" dirty="0"/>
              <a:t>Ransomware</a:t>
            </a:r>
          </a:p>
          <a:p>
            <a:pPr marL="0" indent="0">
              <a:buNone/>
            </a:pPr>
            <a:endParaRPr lang="en-US" dirty="0"/>
          </a:p>
          <a:p>
            <a:endParaRPr lang="en-US" dirty="0"/>
          </a:p>
          <a:p>
            <a:endParaRPr lang="en-US" dirty="0"/>
          </a:p>
        </p:txBody>
      </p:sp>
      <p:sp>
        <p:nvSpPr>
          <p:cNvPr id="5" name="Footer Placeholder 4">
            <a:extLst>
              <a:ext uri="{FF2B5EF4-FFF2-40B4-BE49-F238E27FC236}">
                <a16:creationId xmlns:a16="http://schemas.microsoft.com/office/drawing/2014/main" id="{656C6D29-A49C-4540-B6A7-4F9A51B6B557}"/>
              </a:ext>
            </a:extLst>
          </p:cNvPr>
          <p:cNvSpPr>
            <a:spLocks noGrp="1"/>
          </p:cNvSpPr>
          <p:nvPr>
            <p:ph type="ftr" sz="quarter" idx="11"/>
          </p:nvPr>
        </p:nvSpPr>
        <p:spPr/>
        <p:txBody>
          <a:bodyPr/>
          <a:lstStyle/>
          <a:p>
            <a:r>
              <a:rPr lang="en-US" altLang="en-US" dirty="0">
                <a:solidFill>
                  <a:schemeClr val="tx1">
                    <a:lumMod val="50000"/>
                    <a:lumOff val="50000"/>
                  </a:schemeClr>
                </a:solidFill>
                <a:latin typeface="Arial" pitchFamily="34" charset="0"/>
                <a:cs typeface="Arial" pitchFamily="34" charset="0"/>
              </a:rPr>
              <a:t>© 2018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341FCDD6-71EF-4249-B0BA-C8092A049134}"/>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7</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7" name="Content Placeholder 2">
            <a:extLst>
              <a:ext uri="{FF2B5EF4-FFF2-40B4-BE49-F238E27FC236}">
                <a16:creationId xmlns:a16="http://schemas.microsoft.com/office/drawing/2014/main" id="{0A6E0B6D-5A95-4BE8-9C20-DEF35CC69101}"/>
              </a:ext>
            </a:extLst>
          </p:cNvPr>
          <p:cNvSpPr txBox="1">
            <a:spLocks/>
          </p:cNvSpPr>
          <p:nvPr/>
        </p:nvSpPr>
        <p:spPr>
          <a:xfrm>
            <a:off x="3898761" y="1825625"/>
            <a:ext cx="4254640" cy="27264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en-US" sz="2400" b="1" kern="1200">
                <a:solidFill>
                  <a:schemeClr val="tx1"/>
                </a:solidFill>
                <a:latin typeface="Arial" pitchFamily="34" charset="0"/>
                <a:ea typeface="+mn-ea"/>
                <a:cs typeface="Arial"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a:solidFill>
                  <a:schemeClr val="tx1"/>
                </a:solidFill>
                <a:latin typeface="Arial" pitchFamily="34" charset="0"/>
                <a:ea typeface="+mn-ea"/>
                <a:cs typeface="Arial"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a:solidFill>
                  <a:schemeClr val="tx1"/>
                </a:solidFill>
                <a:latin typeface="Arial" pitchFamily="34" charset="0"/>
                <a:ea typeface="+mn-ea"/>
                <a:cs typeface="Arial"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394" kern="1200" smtClean="0">
                <a:solidFill>
                  <a:schemeClr val="tx1"/>
                </a:solidFill>
                <a:latin typeface="Arial" pitchFamily="34" charset="0"/>
                <a:ea typeface="+mn-ea"/>
                <a:cs typeface="Arial"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394" kern="1200">
                <a:solidFill>
                  <a:schemeClr val="tx1"/>
                </a:solidFill>
                <a:latin typeface="Arial" pitchFamily="34" charset="0"/>
                <a:ea typeface="+mn-ea"/>
                <a:cs typeface="Arial"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Bot</a:t>
            </a:r>
          </a:p>
          <a:p>
            <a:r>
              <a:rPr lang="en-US" sz="2000" dirty="0"/>
              <a:t>Downloader</a:t>
            </a:r>
          </a:p>
          <a:p>
            <a:r>
              <a:rPr lang="en-US" sz="2000" dirty="0"/>
              <a:t>Dropper</a:t>
            </a:r>
          </a:p>
          <a:p>
            <a:r>
              <a:rPr lang="en-US" sz="2000" dirty="0"/>
              <a:t>Potentially Unwanted Programs (PUP)</a:t>
            </a:r>
          </a:p>
          <a:p>
            <a:pPr lvl="1"/>
            <a:r>
              <a:rPr lang="en-US" sz="2000" dirty="0"/>
              <a:t>Adware</a:t>
            </a:r>
          </a:p>
          <a:p>
            <a:pPr lvl="1"/>
            <a:r>
              <a:rPr lang="en-US" sz="2000" dirty="0"/>
              <a:t>Spyware</a:t>
            </a:r>
          </a:p>
          <a:p>
            <a:endParaRPr lang="en-US" dirty="0"/>
          </a:p>
          <a:p>
            <a:endParaRPr lang="en-US" dirty="0"/>
          </a:p>
          <a:p>
            <a:endParaRPr lang="en-US" dirty="0"/>
          </a:p>
        </p:txBody>
      </p:sp>
      <p:pic>
        <p:nvPicPr>
          <p:cNvPr id="8" name="Content Placeholder 7" descr="A screenshot of a computer&#10;&#10;Description generated with low confidence">
            <a:extLst>
              <a:ext uri="{FF2B5EF4-FFF2-40B4-BE49-F238E27FC236}">
                <a16:creationId xmlns:a16="http://schemas.microsoft.com/office/drawing/2014/main" id="{E925E477-A72B-4B76-9F8E-13A2503F6E8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231547" y="1825625"/>
            <a:ext cx="3621622" cy="2876430"/>
          </a:xfrm>
          <a:prstGeom prst="rect">
            <a:avLst/>
          </a:prstGeom>
        </p:spPr>
      </p:pic>
    </p:spTree>
    <p:extLst>
      <p:ext uri="{BB962C8B-B14F-4D97-AF65-F5344CB8AC3E}">
        <p14:creationId xmlns:p14="http://schemas.microsoft.com/office/powerpoint/2010/main" val="3199529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D85D5-F742-47FD-B96C-4C0269B247FA}"/>
              </a:ext>
            </a:extLst>
          </p:cNvPr>
          <p:cNvSpPr>
            <a:spLocks noGrp="1"/>
          </p:cNvSpPr>
          <p:nvPr>
            <p:ph type="title"/>
          </p:nvPr>
        </p:nvSpPr>
        <p:spPr/>
        <p:txBody>
          <a:bodyPr/>
          <a:lstStyle/>
          <a:p>
            <a:r>
              <a:rPr lang="en-US" dirty="0">
                <a:solidFill>
                  <a:srgbClr val="005F9E"/>
                </a:solidFill>
              </a:rPr>
              <a:t>Malware Analysis</a:t>
            </a:r>
            <a:br>
              <a:rPr lang="en-US" dirty="0">
                <a:solidFill>
                  <a:srgbClr val="005F9E"/>
                </a:solidFill>
              </a:rPr>
            </a:br>
            <a:r>
              <a:rPr lang="en-US" sz="1600" dirty="0">
                <a:solidFill>
                  <a:schemeClr val="accent1"/>
                </a:solidFill>
              </a:rPr>
              <a:t>How To Perform Analysis</a:t>
            </a:r>
            <a:endParaRPr lang="en-US" dirty="0">
              <a:solidFill>
                <a:schemeClr val="accent1"/>
              </a:solidFill>
            </a:endParaRPr>
          </a:p>
        </p:txBody>
      </p:sp>
      <p:sp>
        <p:nvSpPr>
          <p:cNvPr id="3" name="Content Placeholder 2">
            <a:extLst>
              <a:ext uri="{FF2B5EF4-FFF2-40B4-BE49-F238E27FC236}">
                <a16:creationId xmlns:a16="http://schemas.microsoft.com/office/drawing/2014/main" id="{800E5732-0EBB-4403-A522-BF0B7B794A9D}"/>
              </a:ext>
            </a:extLst>
          </p:cNvPr>
          <p:cNvSpPr>
            <a:spLocks noGrp="1"/>
          </p:cNvSpPr>
          <p:nvPr>
            <p:ph sz="half" idx="1"/>
          </p:nvPr>
        </p:nvSpPr>
        <p:spPr>
          <a:xfrm>
            <a:off x="616448" y="1439171"/>
            <a:ext cx="5181600" cy="4737792"/>
          </a:xfrm>
        </p:spPr>
        <p:txBody>
          <a:bodyPr/>
          <a:lstStyle/>
          <a:p>
            <a:r>
              <a:rPr lang="en-US" dirty="0"/>
              <a:t>Never use your everyday use computer(s)</a:t>
            </a:r>
          </a:p>
          <a:p>
            <a:pPr lvl="1"/>
            <a:r>
              <a:rPr lang="en-US" dirty="0"/>
              <a:t>Use an old computer</a:t>
            </a:r>
          </a:p>
          <a:p>
            <a:pPr lvl="2"/>
            <a:r>
              <a:rPr lang="en-US" dirty="0"/>
              <a:t>Physical Machine where you can use </a:t>
            </a:r>
            <a:r>
              <a:rPr lang="en-US" dirty="0" err="1"/>
              <a:t>clonezilla</a:t>
            </a:r>
            <a:r>
              <a:rPr lang="en-US" dirty="0"/>
              <a:t> to restore to pristine state</a:t>
            </a:r>
            <a:br>
              <a:rPr lang="en-US" dirty="0"/>
            </a:br>
            <a:endParaRPr lang="en-US" dirty="0"/>
          </a:p>
          <a:p>
            <a:pPr lvl="1"/>
            <a:r>
              <a:rPr lang="en-US" dirty="0"/>
              <a:t>Access to VirtualBox, VMWare?</a:t>
            </a:r>
          </a:p>
          <a:p>
            <a:pPr lvl="2"/>
            <a:r>
              <a:rPr lang="en-US" dirty="0"/>
              <a:t>VMs allow the use of snapshots and reverts</a:t>
            </a:r>
            <a:br>
              <a:rPr lang="en-US" dirty="0"/>
            </a:br>
            <a:endParaRPr lang="en-US" dirty="0"/>
          </a:p>
          <a:p>
            <a:pPr lvl="1"/>
            <a:r>
              <a:rPr lang="en-US" dirty="0"/>
              <a:t>Access to an OS?</a:t>
            </a:r>
          </a:p>
          <a:p>
            <a:pPr lvl="2"/>
            <a:r>
              <a:rPr lang="en-US" dirty="0"/>
              <a:t>Windows, Linux</a:t>
            </a:r>
          </a:p>
          <a:p>
            <a:pPr marL="0" indent="0">
              <a:buNone/>
            </a:pPr>
            <a:endParaRPr lang="en-US" dirty="0"/>
          </a:p>
          <a:p>
            <a:pPr lvl="1"/>
            <a:endParaRPr lang="en-US" dirty="0"/>
          </a:p>
        </p:txBody>
      </p:sp>
      <p:sp>
        <p:nvSpPr>
          <p:cNvPr id="7" name="Content Placeholder 6">
            <a:extLst>
              <a:ext uri="{FF2B5EF4-FFF2-40B4-BE49-F238E27FC236}">
                <a16:creationId xmlns:a16="http://schemas.microsoft.com/office/drawing/2014/main" id="{72C948FE-BB17-4CE6-AB75-9B6F5585C206}"/>
              </a:ext>
            </a:extLst>
          </p:cNvPr>
          <p:cNvSpPr>
            <a:spLocks noGrp="1"/>
          </p:cNvSpPr>
          <p:nvPr>
            <p:ph sz="half" idx="2"/>
          </p:nvPr>
        </p:nvSpPr>
        <p:spPr>
          <a:xfrm>
            <a:off x="6234808" y="1461007"/>
            <a:ext cx="5181600" cy="4351338"/>
          </a:xfrm>
        </p:spPr>
        <p:txBody>
          <a:bodyPr/>
          <a:lstStyle/>
          <a:p>
            <a:r>
              <a:rPr lang="en-US" dirty="0"/>
              <a:t>Analysis Type</a:t>
            </a:r>
          </a:p>
          <a:p>
            <a:pPr lvl="1"/>
            <a:r>
              <a:rPr lang="en-US" u="sng" dirty="0"/>
              <a:t>Static (code) Analysis</a:t>
            </a:r>
          </a:p>
          <a:p>
            <a:pPr lvl="2"/>
            <a:r>
              <a:rPr lang="en-US" dirty="0"/>
              <a:t>Examining file attributes</a:t>
            </a:r>
          </a:p>
          <a:p>
            <a:pPr lvl="2"/>
            <a:r>
              <a:rPr lang="en-US" dirty="0"/>
              <a:t>Examining disassembled code</a:t>
            </a:r>
          </a:p>
          <a:p>
            <a:pPr lvl="2"/>
            <a:endParaRPr lang="en-US" dirty="0"/>
          </a:p>
          <a:p>
            <a:pPr lvl="1"/>
            <a:r>
              <a:rPr lang="en-US" u="sng" dirty="0"/>
              <a:t>Dynamic (behavioral) Analysis</a:t>
            </a:r>
          </a:p>
          <a:p>
            <a:pPr lvl="2"/>
            <a:r>
              <a:rPr lang="en-US" dirty="0"/>
              <a:t>Run the malware - observe its impacts on the system </a:t>
            </a:r>
          </a:p>
          <a:p>
            <a:pPr lvl="2"/>
            <a:r>
              <a:rPr lang="en-US" dirty="0"/>
              <a:t>Run the malware in a debugger to examine the malware’s inner workings</a:t>
            </a:r>
            <a:br>
              <a:rPr lang="en-US" dirty="0"/>
            </a:br>
            <a:endParaRPr lang="en-US" dirty="0"/>
          </a:p>
          <a:p>
            <a:pPr lvl="1"/>
            <a:r>
              <a:rPr lang="en-US" u="sng" dirty="0"/>
              <a:t>Memory Analysis</a:t>
            </a:r>
          </a:p>
          <a:p>
            <a:pPr lvl="2"/>
            <a:r>
              <a:rPr lang="en-US" dirty="0"/>
              <a:t>Analyzing computer’s RAM for artifacts</a:t>
            </a:r>
          </a:p>
          <a:p>
            <a:pPr lvl="1"/>
            <a:endParaRPr lang="en-US" dirty="0"/>
          </a:p>
          <a:p>
            <a:pPr lvl="2"/>
            <a:endParaRPr lang="en-US" dirty="0"/>
          </a:p>
        </p:txBody>
      </p:sp>
      <p:sp>
        <p:nvSpPr>
          <p:cNvPr id="5" name="Footer Placeholder 4">
            <a:extLst>
              <a:ext uri="{FF2B5EF4-FFF2-40B4-BE49-F238E27FC236}">
                <a16:creationId xmlns:a16="http://schemas.microsoft.com/office/drawing/2014/main" id="{B1E48FDA-E437-4039-A152-3E8B97A82814}"/>
              </a:ext>
            </a:extLst>
          </p:cNvPr>
          <p:cNvSpPr>
            <a:spLocks noGrp="1"/>
          </p:cNvSpPr>
          <p:nvPr>
            <p:ph type="ftr" sz="quarter" idx="11"/>
          </p:nvPr>
        </p:nvSpPr>
        <p:spPr/>
        <p:txBody>
          <a:bodyPr/>
          <a:lstStyle/>
          <a:p>
            <a:r>
              <a:rPr lang="en-US" altLang="en-US" dirty="0">
                <a:solidFill>
                  <a:schemeClr val="tx1">
                    <a:lumMod val="50000"/>
                    <a:lumOff val="50000"/>
                  </a:schemeClr>
                </a:solidFill>
                <a:latin typeface="Arial" pitchFamily="34" charset="0"/>
                <a:cs typeface="Arial" pitchFamily="34" charset="0"/>
              </a:rPr>
              <a:t>© 2018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546640BC-8ABA-438C-A867-A65BE67C81A3}"/>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8</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8" name="TextBox 7">
            <a:extLst>
              <a:ext uri="{FF2B5EF4-FFF2-40B4-BE49-F238E27FC236}">
                <a16:creationId xmlns:a16="http://schemas.microsoft.com/office/drawing/2014/main" id="{B04606AC-EE43-4574-8B42-3D98710D9A2D}"/>
              </a:ext>
            </a:extLst>
          </p:cNvPr>
          <p:cNvSpPr txBox="1"/>
          <p:nvPr/>
        </p:nvSpPr>
        <p:spPr>
          <a:xfrm>
            <a:off x="4644344" y="450204"/>
            <a:ext cx="7208825"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000" b="1" dirty="0"/>
              <a:t>Safety 1</a:t>
            </a:r>
            <a:r>
              <a:rPr lang="en-US" sz="2000" b="1" baseline="30000" dirty="0"/>
              <a:t>st</a:t>
            </a:r>
            <a:r>
              <a:rPr lang="en-US" sz="2400" b="1" dirty="0"/>
              <a:t>: Controlled Environment = Safe Environment</a:t>
            </a:r>
            <a:endParaRPr lang="en-US" sz="2000" b="1" dirty="0"/>
          </a:p>
        </p:txBody>
      </p:sp>
    </p:spTree>
    <p:extLst>
      <p:ext uri="{BB962C8B-B14F-4D97-AF65-F5344CB8AC3E}">
        <p14:creationId xmlns:p14="http://schemas.microsoft.com/office/powerpoint/2010/main" val="1545902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D85D5-F742-47FD-B96C-4C0269B247FA}"/>
              </a:ext>
            </a:extLst>
          </p:cNvPr>
          <p:cNvSpPr>
            <a:spLocks noGrp="1"/>
          </p:cNvSpPr>
          <p:nvPr>
            <p:ph type="title"/>
          </p:nvPr>
        </p:nvSpPr>
        <p:spPr/>
        <p:txBody>
          <a:bodyPr/>
          <a:lstStyle/>
          <a:p>
            <a:r>
              <a:rPr lang="en-US" dirty="0">
                <a:solidFill>
                  <a:srgbClr val="005F9E"/>
                </a:solidFill>
              </a:rPr>
              <a:t>Malware Analysis</a:t>
            </a:r>
            <a:br>
              <a:rPr lang="en-US" dirty="0">
                <a:solidFill>
                  <a:srgbClr val="005F9E"/>
                </a:solidFill>
              </a:rPr>
            </a:br>
            <a:r>
              <a:rPr lang="en-US" sz="1600" dirty="0">
                <a:solidFill>
                  <a:schemeClr val="accent1"/>
                </a:solidFill>
              </a:rPr>
              <a:t>How To Perform Analysis</a:t>
            </a:r>
            <a:endParaRPr lang="en-US" dirty="0">
              <a:solidFill>
                <a:schemeClr val="accent1"/>
              </a:solidFill>
            </a:endParaRPr>
          </a:p>
        </p:txBody>
      </p:sp>
      <p:sp>
        <p:nvSpPr>
          <p:cNvPr id="3" name="Content Placeholder 2">
            <a:extLst>
              <a:ext uri="{FF2B5EF4-FFF2-40B4-BE49-F238E27FC236}">
                <a16:creationId xmlns:a16="http://schemas.microsoft.com/office/drawing/2014/main" id="{800E5732-0EBB-4403-A522-BF0B7B794A9D}"/>
              </a:ext>
            </a:extLst>
          </p:cNvPr>
          <p:cNvSpPr>
            <a:spLocks noGrp="1"/>
          </p:cNvSpPr>
          <p:nvPr>
            <p:ph sz="half" idx="1"/>
          </p:nvPr>
        </p:nvSpPr>
        <p:spPr>
          <a:xfrm>
            <a:off x="616448" y="1439171"/>
            <a:ext cx="5181600" cy="4737792"/>
          </a:xfrm>
        </p:spPr>
        <p:txBody>
          <a:bodyPr/>
          <a:lstStyle/>
          <a:p>
            <a:r>
              <a:rPr lang="en-US" dirty="0"/>
              <a:t>Suggested Lab Environment</a:t>
            </a:r>
          </a:p>
          <a:p>
            <a:pPr lvl="1"/>
            <a:r>
              <a:rPr lang="en-US" sz="1600" b="1" dirty="0"/>
              <a:t>Physical Machine</a:t>
            </a:r>
          </a:p>
          <a:p>
            <a:pPr lvl="2"/>
            <a:r>
              <a:rPr lang="en-US" sz="1400" dirty="0"/>
              <a:t>Host OS </a:t>
            </a:r>
            <a:r>
              <a:rPr lang="en-US" sz="1400" u="sng" dirty="0"/>
              <a:t>should not be</a:t>
            </a:r>
            <a:r>
              <a:rPr lang="en-US" sz="1400" dirty="0"/>
              <a:t> Windows</a:t>
            </a:r>
            <a:br>
              <a:rPr lang="en-US" sz="1400" dirty="0"/>
            </a:br>
            <a:endParaRPr lang="en-US" sz="1400" dirty="0"/>
          </a:p>
          <a:p>
            <a:pPr lvl="1"/>
            <a:r>
              <a:rPr lang="en-US" sz="1600" b="1" dirty="0"/>
              <a:t>Virtual Environment</a:t>
            </a:r>
          </a:p>
          <a:p>
            <a:pPr lvl="2"/>
            <a:r>
              <a:rPr lang="en-US" sz="1400" dirty="0"/>
              <a:t>Windows VM</a:t>
            </a:r>
          </a:p>
          <a:p>
            <a:pPr lvl="2"/>
            <a:r>
              <a:rPr lang="en-US" sz="1400" dirty="0" err="1"/>
              <a:t>REMnux</a:t>
            </a:r>
            <a:r>
              <a:rPr lang="en-US" sz="1400" dirty="0"/>
              <a:t> VM</a:t>
            </a:r>
          </a:p>
          <a:p>
            <a:pPr lvl="3"/>
            <a:r>
              <a:rPr lang="en-US" sz="1600" u="sng" dirty="0"/>
              <a:t>R</a:t>
            </a:r>
            <a:r>
              <a:rPr lang="en-US" sz="1600" dirty="0"/>
              <a:t>everse-</a:t>
            </a:r>
            <a:r>
              <a:rPr lang="en-US" sz="1600" u="sng" dirty="0"/>
              <a:t>E</a:t>
            </a:r>
            <a:r>
              <a:rPr lang="en-US" sz="1600" dirty="0"/>
              <a:t>ngineering </a:t>
            </a:r>
            <a:r>
              <a:rPr lang="en-US" sz="1600" u="sng" dirty="0"/>
              <a:t>M</a:t>
            </a:r>
            <a:r>
              <a:rPr lang="en-US" sz="1600" dirty="0"/>
              <a:t>alware Li</a:t>
            </a:r>
            <a:r>
              <a:rPr lang="en-US" sz="1600" u="sng" dirty="0"/>
              <a:t>nux</a:t>
            </a:r>
            <a:br>
              <a:rPr lang="en-US" sz="1600" dirty="0"/>
            </a:br>
            <a:endParaRPr lang="en-US" sz="1600" dirty="0"/>
          </a:p>
          <a:p>
            <a:pPr lvl="1"/>
            <a:r>
              <a:rPr lang="en-US" sz="1600" b="1" dirty="0"/>
              <a:t>Networking</a:t>
            </a:r>
          </a:p>
          <a:p>
            <a:pPr lvl="2"/>
            <a:r>
              <a:rPr lang="en-US" sz="1400" dirty="0"/>
              <a:t>Only allow network connections between the VMs</a:t>
            </a:r>
          </a:p>
          <a:p>
            <a:pPr lvl="2"/>
            <a:r>
              <a:rPr lang="en-US" sz="1400" dirty="0"/>
              <a:t>Never allow traffic to go out</a:t>
            </a:r>
            <a:br>
              <a:rPr lang="en-US" sz="1400" dirty="0"/>
            </a:br>
            <a:endParaRPr lang="en-US" sz="1400" dirty="0"/>
          </a:p>
          <a:p>
            <a:pPr lvl="1"/>
            <a:r>
              <a:rPr lang="en-US" sz="1800" b="1" dirty="0"/>
              <a:t>Tips</a:t>
            </a:r>
          </a:p>
          <a:p>
            <a:pPr lvl="2"/>
            <a:r>
              <a:rPr lang="en-US" sz="1400" dirty="0"/>
              <a:t>Password protect malware samples in compressed file</a:t>
            </a:r>
          </a:p>
          <a:p>
            <a:pPr lvl="2"/>
            <a:r>
              <a:rPr lang="en-US" sz="1400" dirty="0"/>
              <a:t>Always take a snapshot of environment</a:t>
            </a:r>
          </a:p>
          <a:p>
            <a:pPr lvl="3"/>
            <a:r>
              <a:rPr lang="en-US" sz="1400" dirty="0"/>
              <a:t>Initial setup snapshot of VMs is ideal</a:t>
            </a:r>
          </a:p>
          <a:p>
            <a:pPr marL="0" indent="0">
              <a:buNone/>
            </a:pPr>
            <a:endParaRPr lang="en-US" dirty="0"/>
          </a:p>
          <a:p>
            <a:pPr lvl="1"/>
            <a:endParaRPr lang="en-US" dirty="0"/>
          </a:p>
        </p:txBody>
      </p:sp>
      <p:sp>
        <p:nvSpPr>
          <p:cNvPr id="5" name="Footer Placeholder 4">
            <a:extLst>
              <a:ext uri="{FF2B5EF4-FFF2-40B4-BE49-F238E27FC236}">
                <a16:creationId xmlns:a16="http://schemas.microsoft.com/office/drawing/2014/main" id="{B1E48FDA-E437-4039-A152-3E8B97A82814}"/>
              </a:ext>
            </a:extLst>
          </p:cNvPr>
          <p:cNvSpPr>
            <a:spLocks noGrp="1"/>
          </p:cNvSpPr>
          <p:nvPr>
            <p:ph type="ftr" sz="quarter" idx="11"/>
          </p:nvPr>
        </p:nvSpPr>
        <p:spPr/>
        <p:txBody>
          <a:bodyPr/>
          <a:lstStyle/>
          <a:p>
            <a:r>
              <a:rPr lang="en-US" altLang="en-US" dirty="0">
                <a:solidFill>
                  <a:schemeClr val="tx1">
                    <a:lumMod val="50000"/>
                    <a:lumOff val="50000"/>
                  </a:schemeClr>
                </a:solidFill>
                <a:latin typeface="Arial" pitchFamily="34" charset="0"/>
                <a:cs typeface="Arial" pitchFamily="34" charset="0"/>
              </a:rPr>
              <a:t>© 2018 The MITRE Corporation. All rights reserved.</a:t>
            </a:r>
            <a:endParaRPr lang="en-US" dirty="0">
              <a:solidFill>
                <a:schemeClr val="tx1">
                  <a:lumMod val="50000"/>
                  <a:lumOff val="50000"/>
                </a:schemeClr>
              </a:solidFill>
              <a:latin typeface="Arial" pitchFamily="34" charset="0"/>
              <a:cs typeface="Arial" pitchFamily="34" charset="0"/>
            </a:endParaRPr>
          </a:p>
        </p:txBody>
      </p:sp>
      <p:sp>
        <p:nvSpPr>
          <p:cNvPr id="6" name="Slide Number Placeholder 5">
            <a:extLst>
              <a:ext uri="{FF2B5EF4-FFF2-40B4-BE49-F238E27FC236}">
                <a16:creationId xmlns:a16="http://schemas.microsoft.com/office/drawing/2014/main" id="{546640BC-8ABA-438C-A867-A65BE67C81A3}"/>
              </a:ext>
            </a:extLst>
          </p:cNvPr>
          <p:cNvSpPr>
            <a:spLocks noGrp="1"/>
          </p:cNvSpPr>
          <p:nvPr>
            <p:ph type="sldNum" sz="quarter" idx="12"/>
          </p:nvPr>
        </p:nvSpPr>
        <p:spPr/>
        <p:txBody>
          <a:bodyPr/>
          <a:lstStyle/>
          <a:p>
            <a:r>
              <a:rPr lang="en-US">
                <a:latin typeface="Arial" pitchFamily="34" charset="0"/>
              </a:rPr>
              <a:t>| </a:t>
            </a:r>
            <a:fld id="{295008BC-DA31-4D19-837B-EFA4386B05F5}" type="slidenum">
              <a:rPr lang="en-US" smtClean="0">
                <a:latin typeface="Arial" pitchFamily="34" charset="0"/>
              </a:rPr>
              <a:pPr/>
              <a:t>9</a:t>
            </a:fld>
            <a:r>
              <a:rPr lang="en-US">
                <a:latin typeface="Arial" pitchFamily="34" charset="0"/>
              </a:rPr>
              <a:t> |</a:t>
            </a:r>
            <a:r>
              <a:rPr lang="en-US">
                <a:latin typeface="Arial" pitchFamily="34" charset="0"/>
                <a:ea typeface="Verdana" pitchFamily="34" charset="0"/>
                <a:cs typeface="Verdana" pitchFamily="34" charset="0"/>
              </a:rPr>
              <a:t> </a:t>
            </a:r>
            <a:endParaRPr lang="en-US" dirty="0">
              <a:latin typeface="Arial" pitchFamily="34" charset="0"/>
              <a:ea typeface="Verdana" pitchFamily="34" charset="0"/>
              <a:cs typeface="Verdana" pitchFamily="34" charset="0"/>
            </a:endParaRPr>
          </a:p>
        </p:txBody>
      </p:sp>
      <p:sp>
        <p:nvSpPr>
          <p:cNvPr id="8" name="TextBox 7">
            <a:extLst>
              <a:ext uri="{FF2B5EF4-FFF2-40B4-BE49-F238E27FC236}">
                <a16:creationId xmlns:a16="http://schemas.microsoft.com/office/drawing/2014/main" id="{B04606AC-EE43-4574-8B42-3D98710D9A2D}"/>
              </a:ext>
            </a:extLst>
          </p:cNvPr>
          <p:cNvSpPr txBox="1"/>
          <p:nvPr/>
        </p:nvSpPr>
        <p:spPr>
          <a:xfrm>
            <a:off x="4644344" y="450204"/>
            <a:ext cx="7208825"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000" b="1" dirty="0"/>
              <a:t>Safety 1</a:t>
            </a:r>
            <a:r>
              <a:rPr lang="en-US" sz="2000" b="1" baseline="30000" dirty="0"/>
              <a:t>st</a:t>
            </a:r>
            <a:r>
              <a:rPr lang="en-US" sz="2400" b="1" dirty="0"/>
              <a:t>: Controlled Environment = Safe Environment</a:t>
            </a:r>
            <a:endParaRPr lang="en-US" sz="2000" b="1" dirty="0"/>
          </a:p>
        </p:txBody>
      </p:sp>
      <p:pic>
        <p:nvPicPr>
          <p:cNvPr id="11" name="Content Placeholder 10" descr="A screenshot of a cell phone&#10;&#10;Description generated with very high confidence">
            <a:extLst>
              <a:ext uri="{FF2B5EF4-FFF2-40B4-BE49-F238E27FC236}">
                <a16:creationId xmlns:a16="http://schemas.microsoft.com/office/drawing/2014/main" id="{2716C7AD-E4D5-4D31-97FB-4D840355217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82164" y="1349185"/>
            <a:ext cx="3664856" cy="5246441"/>
          </a:xfrm>
        </p:spPr>
      </p:pic>
    </p:spTree>
    <p:extLst>
      <p:ext uri="{BB962C8B-B14F-4D97-AF65-F5344CB8AC3E}">
        <p14:creationId xmlns:p14="http://schemas.microsoft.com/office/powerpoint/2010/main" val="4124932391"/>
      </p:ext>
    </p:extLst>
  </p:cSld>
  <p:clrMapOvr>
    <a:masterClrMapping/>
  </p:clrMapOvr>
</p:sld>
</file>

<file path=ppt/theme/theme1.xml><?xml version="1.0" encoding="utf-8"?>
<a:theme xmlns:a="http://schemas.openxmlformats.org/drawingml/2006/main" name="mitre-2018">
  <a:themeElements>
    <a:clrScheme name="MITRE">
      <a:dk1>
        <a:sysClr val="windowText" lastClr="000000"/>
      </a:dk1>
      <a:lt1>
        <a:sysClr val="window" lastClr="FFFFFF"/>
      </a:lt1>
      <a:dk2>
        <a:srgbClr val="005F9E"/>
      </a:dk2>
      <a:lt2>
        <a:srgbClr val="EEECE1"/>
      </a:lt2>
      <a:accent1>
        <a:srgbClr val="00B3DC"/>
      </a:accent1>
      <a:accent2>
        <a:srgbClr val="F7901E"/>
      </a:accent2>
      <a:accent3>
        <a:srgbClr val="FFE23C"/>
      </a:accent3>
      <a:accent4>
        <a:srgbClr val="C1CD23"/>
      </a:accent4>
      <a:accent5>
        <a:srgbClr val="C6401D"/>
      </a:accent5>
      <a:accent6>
        <a:srgbClr val="FFFFFF"/>
      </a:accent6>
      <a:hlink>
        <a:srgbClr val="005F9E"/>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tre-briefing-2018-alt-color.pptx" id="{F3E60CDD-7FBB-4056-B12F-0118B4385F22}" vid="{19806544-94D8-4FE2-B3A7-F5B2FB7793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ortOrder xmlns="45d44e74-5c87-4253-a1a6-fb7a2a9835a8">5</SortOrder>
    <MITRE_x0020_Sensitivity xmlns="http://schemas.microsoft.com/sharepoint/v3">Internal MITRE Information</MITRE_x0020_Sensitivity>
    <IconOverlay xmlns="http://schemas.microsoft.com/sharepoint/v4" xsi:nil="true"/>
    <DocType xmlns="45d44e74-5c87-4253-a1a6-fb7a2a9835a8">Template</DocType>
    <_Contributor xmlns="http://schemas.microsoft.com/sharepoint/v3/fields" xsi:nil="true"/>
    <Release_x0020_Statement xmlns="http://schemas.microsoft.com/sharepoint/v3">For Internal MITRE Use</Release_x0020_Statement>
    <Site_x0020_Page xmlns="45d44e74-5c87-4253-a1a6-fb7a2a9835a8">
      <Value>47</Value>
    </Site_x0020_Page>
    <Date xmlns="45d44e74-5c87-4253-a1a6-fb7a2a9835a8" xsi:nil="true"/>
  </documentManagement>
</p:properties>
</file>

<file path=customXml/item4.xml><?xml version="1.0" encoding="utf-8"?>
<ct:contentTypeSchema xmlns:ct="http://schemas.microsoft.com/office/2006/metadata/contentType" xmlns:ma="http://schemas.microsoft.com/office/2006/metadata/properties/metaAttributes" ct:_="" ma:_="" ma:contentTypeName="MITRE Work" ma:contentTypeID="0x0101001EAE5F8AE92E0443B0635AEF5BFC9F76004C6CC03BF5DC804FBBC33E4E55C06EE9" ma:contentTypeVersion="6" ma:contentTypeDescription="Materials and documents that contain MITRE authored content and other content directly attributable to MITRE and its work" ma:contentTypeScope="" ma:versionID="e8429a4ef0cd6a0905ec9041da35bdd8">
  <xsd:schema xmlns:xsd="http://www.w3.org/2001/XMLSchema" xmlns:xs="http://www.w3.org/2001/XMLSchema" xmlns:p="http://schemas.microsoft.com/office/2006/metadata/properties" xmlns:ns1="http://schemas.microsoft.com/sharepoint/v3" xmlns:ns2="http://schemas.microsoft.com/sharepoint/v3/fields" xmlns:ns3="45d44e74-5c87-4253-a1a6-fb7a2a9835a8" xmlns:ns4="http://schemas.microsoft.com/sharepoint/v4" xmlns:ns5="d6dad062-3ecc-4c2a-98eb-3d03c2389ab6" targetNamespace="http://schemas.microsoft.com/office/2006/metadata/properties" ma:root="true" ma:fieldsID="d4be5a15e899d1941129a2c5e869f0c8" ns1:_="" ns2:_="" ns3:_="" ns4:_="" ns5:_="">
    <xsd:import namespace="http://schemas.microsoft.com/sharepoint/v3"/>
    <xsd:import namespace="http://schemas.microsoft.com/sharepoint/v3/fields"/>
    <xsd:import namespace="45d44e74-5c87-4253-a1a6-fb7a2a9835a8"/>
    <xsd:import namespace="http://schemas.microsoft.com/sharepoint/v4"/>
    <xsd:import namespace="d6dad062-3ecc-4c2a-98eb-3d03c2389ab6"/>
    <xsd:element name="properties">
      <xsd:complexType>
        <xsd:sequence>
          <xsd:element name="documentManagement">
            <xsd:complexType>
              <xsd:all>
                <xsd:element ref="ns2:_Contributor" minOccurs="0"/>
                <xsd:element ref="ns1:MITRE_x0020_Sensitivity"/>
                <xsd:element ref="ns1:Release_x0020_Statement"/>
                <xsd:element ref="ns3:DocType" minOccurs="0"/>
                <xsd:element ref="ns3:SortOrder" minOccurs="0"/>
                <xsd:element ref="ns3:Site_x0020_Page" minOccurs="0"/>
                <xsd:element ref="ns4:IconOverlay" minOccurs="0"/>
                <xsd:element ref="ns5:SharedWithUsers" minOccurs="0"/>
                <xsd:element ref="ns3: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MITRE_x0020_Sensitivity" ma:index="10" ma:displayName="Sensitivity" ma:default="Internal MITRE Information" ma:internalName="MITRE_x0020_Sensitivity">
      <xsd:simpleType>
        <xsd:restriction base="dms:Choice">
          <xsd:enumeration value="Public Information"/>
          <xsd:enumeration value="Internal MITRE Information"/>
          <xsd:enumeration value="Sensitive Information"/>
          <xsd:enumeration value="Highly Sensitive Information"/>
        </xsd:restriction>
      </xsd:simpleType>
    </xsd:element>
    <xsd:element name="Release_x0020_Statement" ma:index="11" ma:displayName="Release Statement" ma:default="For Internal MITRE Use" ma:internalName="Release_x0020_Statement">
      <xsd:simpleType>
        <xsd:union memberTypes="dms:Text">
          <xsd:simpleType>
            <xsd:restriction base="dms:Choice">
              <xsd:enumeration value="Approved for Public Release"/>
              <xsd:enumeration value="For Internal MITRE Use"/>
              <xsd:enumeration value="For Release to All Sponsors"/>
              <xsd:enumeration value="For Limited Internal MITRE Use"/>
              <xsd:enumeration value="For Limited External Release"/>
              <xsd:enumeration value="Privileged: Sensitive Personal Information"/>
              <xsd:enumeration value="MITRE Proprietary"/>
              <xsd:enumeration value="Source Selection Sensitive"/>
              <xsd:enumeration value="Restricted: Highly Sensitive Personal Information"/>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ntributor" ma:index="9" nillable="true" ma:displayName="Contributor" ma:description="One or more people or organizations that contributed to this resource" ma:internalName="_Contributor">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d44e74-5c87-4253-a1a6-fb7a2a9835a8" elementFormDefault="qualified">
    <xsd:import namespace="http://schemas.microsoft.com/office/2006/documentManagement/types"/>
    <xsd:import namespace="http://schemas.microsoft.com/office/infopath/2007/PartnerControls"/>
    <xsd:element name="DocType" ma:index="12" nillable="true" ma:displayName="DocType" ma:format="Dropdown" ma:internalName="DocType">
      <xsd:simpleType>
        <xsd:restriction base="dms:Choice">
          <xsd:enumeration value="Board of Trustee Bio"/>
          <xsd:enumeration value="Executive Bio"/>
          <xsd:enumeration value="Event Planning"/>
          <xsd:enumeration value="MPG Reference"/>
          <xsd:enumeration value="Template"/>
          <xsd:enumeration value="Other"/>
          <xsd:enumeration value="How-Tos"/>
          <xsd:enumeration value="BOT Program Highlights"/>
        </xsd:restriction>
      </xsd:simpleType>
    </xsd:element>
    <xsd:element name="SortOrder" ma:index="13" nillable="true" ma:displayName="SortOrder" ma:decimals="1" ma:internalName="SortOrder" ma:percentage="FALSE">
      <xsd:simpleType>
        <xsd:restriction base="dms:Number"/>
      </xsd:simpleType>
    </xsd:element>
    <xsd:element name="Site_x0020_Page" ma:index="14" nillable="true" ma:displayName="Site Pages" ma:description="On which pages of this site should this page appear as a &quot;related resource&quot; on the right." ma:list="{b7793db3-9feb-473e-8d7c-24c256e016ac}" ma:internalName="Site_x0020_Page" ma:showField="Title">
      <xsd:complexType>
        <xsd:complexContent>
          <xsd:extension base="dms:MultiChoiceLookup">
            <xsd:sequence>
              <xsd:element name="Value" type="dms:Lookup" maxOccurs="unbounded" minOccurs="0" nillable="true"/>
            </xsd:sequence>
          </xsd:extension>
        </xsd:complexContent>
      </xsd:complexType>
    </xsd:element>
    <xsd:element name="Date" ma:index="19" nillable="true" ma:displayName="Date" ma:description="Document date if applicabl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5" nillable="true" ma:displayName="IconOverlay" ma:hidden="true" ma:internalName="IconOverlay"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dad062-3ecc-4c2a-98eb-3d03c2389ab6" elementFormDefault="qualified">
    <xsd:import namespace="http://schemas.microsoft.com/office/2006/documentManagement/types"/>
    <xsd:import namespace="http://schemas.microsoft.com/office/infopath/2007/PartnerControls"/>
    <xsd:element name="SharedWithUsers" ma:index="1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56E7F9-360A-4865-A996-37DFE750D57A}">
  <ds:schemaRefs>
    <ds:schemaRef ds:uri="http://schemas.microsoft.com/office/2006/metadata/customXsn"/>
  </ds:schemaRefs>
</ds:datastoreItem>
</file>

<file path=customXml/itemProps2.xml><?xml version="1.0" encoding="utf-8"?>
<ds:datastoreItem xmlns:ds="http://schemas.openxmlformats.org/officeDocument/2006/customXml" ds:itemID="{79D7DD73-A2AF-46CB-A466-D3E7F02D1350}">
  <ds:schemaRefs>
    <ds:schemaRef ds:uri="http://schemas.microsoft.com/sharepoint/v3/contenttype/forms"/>
  </ds:schemaRefs>
</ds:datastoreItem>
</file>

<file path=customXml/itemProps3.xml><?xml version="1.0" encoding="utf-8"?>
<ds:datastoreItem xmlns:ds="http://schemas.openxmlformats.org/officeDocument/2006/customXml" ds:itemID="{EFCC88D5-4F90-4974-9B4B-C43C5EEAA947}">
  <ds:schemaRefs>
    <ds:schemaRef ds:uri="http://schemas.microsoft.com/sharepoint/v4"/>
    <ds:schemaRef ds:uri="http://purl.org/dc/terms/"/>
    <ds:schemaRef ds:uri="http://schemas.openxmlformats.org/package/2006/metadata/core-properties"/>
    <ds:schemaRef ds:uri="45d44e74-5c87-4253-a1a6-fb7a2a9835a8"/>
    <ds:schemaRef ds:uri="http://schemas.microsoft.com/office/2006/documentManagement/types"/>
    <ds:schemaRef ds:uri="http://schemas.microsoft.com/office/infopath/2007/PartnerControls"/>
    <ds:schemaRef ds:uri="http://purl.org/dc/elements/1.1/"/>
    <ds:schemaRef ds:uri="http://schemas.microsoft.com/office/2006/metadata/properties"/>
    <ds:schemaRef ds:uri="d6dad062-3ecc-4c2a-98eb-3d03c2389ab6"/>
    <ds:schemaRef ds:uri="http://schemas.microsoft.com/sharepoint/v3"/>
    <ds:schemaRef ds:uri="http://schemas.microsoft.com/sharepoint/v3/fields"/>
    <ds:schemaRef ds:uri="http://www.w3.org/XML/1998/namespace"/>
    <ds:schemaRef ds:uri="http://purl.org/dc/dcmitype/"/>
  </ds:schemaRefs>
</ds:datastoreItem>
</file>

<file path=customXml/itemProps4.xml><?xml version="1.0" encoding="utf-8"?>
<ds:datastoreItem xmlns:ds="http://schemas.openxmlformats.org/officeDocument/2006/customXml" ds:itemID="{36520793-1887-4D5B-882D-85763427B6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45d44e74-5c87-4253-a1a6-fb7a2a9835a8"/>
    <ds:schemaRef ds:uri="http://schemas.microsoft.com/sharepoint/v4"/>
    <ds:schemaRef ds:uri="d6dad062-3ecc-4c2a-98eb-3d03c2389a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MITRE_Briefing_Template16x9_Alternate</Template>
  <TotalTime>757</TotalTime>
  <Words>852</Words>
  <Application>Microsoft Office PowerPoint</Application>
  <PresentationFormat>Widescreen</PresentationFormat>
  <Paragraphs>217</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Verdana</vt:lpstr>
      <vt:lpstr>Wingdings</vt:lpstr>
      <vt:lpstr>mitre-2018</vt:lpstr>
      <vt:lpstr>Talking Malware Analysis with MITRE</vt:lpstr>
      <vt:lpstr>Meet the MITRE Conversation Starters</vt:lpstr>
      <vt:lpstr>Why we are here</vt:lpstr>
      <vt:lpstr>Malware Analysis</vt:lpstr>
      <vt:lpstr>The Syllabus</vt:lpstr>
      <vt:lpstr>Malware Analysis What is Malware Analysis &amp; Why Does it exist?</vt:lpstr>
      <vt:lpstr>Malware Analysis Malware Types</vt:lpstr>
      <vt:lpstr>Malware Analysis How To Perform Analysis</vt:lpstr>
      <vt:lpstr>Malware Analysis How To Perform Analysis</vt:lpstr>
      <vt:lpstr>Malware Analysis How To Perform Analysis</vt:lpstr>
      <vt:lpstr>Malware Analysis Static Analysis</vt:lpstr>
      <vt:lpstr>Malware Analysis Dynamic Analysis</vt:lpstr>
      <vt:lpstr>Malware Analysis More Tools</vt:lpstr>
      <vt:lpstr>Malware Analysis Quick Tip</vt:lpstr>
      <vt:lpstr>DEMO</vt:lpstr>
      <vt:lpstr>Resources</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Talking Malware Analysis with MITRE</dc:title>
  <dc:creator>Long, Michael;Jones, Jonathan</dc:creator>
  <cp:lastModifiedBy>Long, Michael</cp:lastModifiedBy>
  <cp:revision>52</cp:revision>
  <dcterms:created xsi:type="dcterms:W3CDTF">2018-10-19T13:49:32Z</dcterms:created>
  <dcterms:modified xsi:type="dcterms:W3CDTF">2018-11-06T20:57:47Z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0x0101001EAE5F8AE92E0443B0635AEF5BFC9F76004C6CC03BF5DC804FBBC33E4E55C06EE9</vt:lpwstr>
  </property>
</Properties>
</file>