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4" r:id="rId2"/>
    <p:sldId id="266" r:id="rId3"/>
    <p:sldId id="296" r:id="rId4"/>
    <p:sldId id="329" r:id="rId5"/>
    <p:sldId id="330" r:id="rId6"/>
    <p:sldId id="298" r:id="rId7"/>
    <p:sldId id="308" r:id="rId8"/>
    <p:sldId id="310" r:id="rId9"/>
    <p:sldId id="311" r:id="rId10"/>
    <p:sldId id="312" r:id="rId11"/>
    <p:sldId id="313" r:id="rId12"/>
    <p:sldId id="314" r:id="rId13"/>
    <p:sldId id="315" r:id="rId14"/>
    <p:sldId id="318" r:id="rId15"/>
    <p:sldId id="32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rebuchet MS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10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B2F"/>
    <a:srgbClr val="004684"/>
    <a:srgbClr val="FDB927"/>
    <a:srgbClr val="F5BA1D"/>
    <a:srgbClr val="343C88"/>
    <a:srgbClr val="384194"/>
    <a:srgbClr val="290F4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54" y="58"/>
      </p:cViewPr>
      <p:guideLst>
        <p:guide orient="horz" pos="1008"/>
        <p:guide pos="10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5" d="100"/>
          <a:sy n="105" d="100"/>
        </p:scale>
        <p:origin x="-4392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91B8013-8999-43FF-8898-0A06B3759A88}" type="datetime1">
              <a:rPr lang="en-US"/>
              <a:pPr>
                <a:defRPr/>
              </a:pPr>
              <a:t>2/22/2020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0C714A8-21B3-47E2-AB2E-C77DA74E65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57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-25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-25000">
                <a:latin typeface="Arial" charset="0"/>
              </a:defRPr>
            </a:lvl1pPr>
          </a:lstStyle>
          <a:p>
            <a:pPr>
              <a:defRPr/>
            </a:pPr>
            <a:fld id="{D4DF4560-3543-4C1F-BBE5-27C374E33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8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 pitchFamily="1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jpe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4"/>
          <p:cNvSpPr>
            <a:spLocks noChangeArrowheads="1"/>
          </p:cNvSpPr>
          <p:nvPr userDrawn="1"/>
        </p:nvSpPr>
        <p:spPr bwMode="auto">
          <a:xfrm>
            <a:off x="0" y="2844800"/>
            <a:ext cx="9144000" cy="401320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4"/>
          <p:cNvSpPr>
            <a:spLocks noChangeArrowheads="1"/>
          </p:cNvSpPr>
          <p:nvPr userDrawn="1"/>
        </p:nvSpPr>
        <p:spPr bwMode="auto">
          <a:xfrm>
            <a:off x="0" y="0"/>
            <a:ext cx="9144000" cy="27432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42"/>
          <p:cNvSpPr txBox="1">
            <a:spLocks noChangeArrowheads="1"/>
          </p:cNvSpPr>
          <p:nvPr userDrawn="1"/>
        </p:nvSpPr>
        <p:spPr bwMode="auto">
          <a:xfrm>
            <a:off x="58738" y="5886450"/>
            <a:ext cx="91440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pitchFamily="1" charset="0"/>
                <a:ea typeface="ＭＳ Ｐゴシック" pitchFamily="1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2000" b="1" dirty="0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</a:p>
        </p:txBody>
      </p:sp>
      <p:pic>
        <p:nvPicPr>
          <p:cNvPr id="7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06" t="19257" r="29349" b="21703"/>
          <a:stretch>
            <a:fillRect/>
          </a:stretch>
        </p:blipFill>
        <p:spPr bwMode="auto">
          <a:xfrm>
            <a:off x="3352800" y="3200400"/>
            <a:ext cx="2459038" cy="254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914400"/>
            <a:ext cx="9144000" cy="685800"/>
          </a:xfrm>
        </p:spPr>
        <p:txBody>
          <a:bodyPr/>
          <a:lstStyle>
            <a:lvl1pPr algn="ctr">
              <a:defRPr sz="2700" b="1">
                <a:solidFill>
                  <a:srgbClr val="FDB92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9144000" cy="609600"/>
          </a:xfrm>
        </p:spPr>
        <p:txBody>
          <a:bodyPr/>
          <a:lstStyle>
            <a:lvl1pPr marL="0" indent="0" algn="ctr">
              <a:buFont typeface="Wingdings" pitchFamily="1" charset="2"/>
              <a:buNone/>
              <a:defRPr sz="2400">
                <a:solidFill>
                  <a:schemeClr val="bg1"/>
                </a:solidFill>
                <a:latin typeface="Georgia" pitchFamily="1" charset="0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0"/>
          </p:nvPr>
        </p:nvSpPr>
        <p:spPr>
          <a:xfrm>
            <a:off x="4267200" y="6400800"/>
            <a:ext cx="4724400" cy="45720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n-lt"/>
                <a:cs typeface="ＭＳ Ｐゴシック" pitchFamily="1" charset="-128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09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371600"/>
            <a:ext cx="6858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2590800"/>
            <a:ext cx="3352800" cy="350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05400" y="2590800"/>
            <a:ext cx="33528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1B000-55C4-442B-9116-08820B8A9182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00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371600"/>
            <a:ext cx="6858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590800"/>
            <a:ext cx="3352800" cy="350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5400" y="2590800"/>
            <a:ext cx="3352800" cy="3505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B0CA4-E618-41C3-952B-1D86C4C3EE1D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60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371600"/>
            <a:ext cx="68580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00200" y="2590800"/>
            <a:ext cx="3352800" cy="3505200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05400" y="2590800"/>
            <a:ext cx="33528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8E908-F61F-4B95-AD9D-72FB25ABF4A5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1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183563" cy="1050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72813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7" y="3544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077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6198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835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3555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167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26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7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90800"/>
            <a:ext cx="6858000" cy="2667000"/>
          </a:xfrm>
        </p:spPr>
        <p:txBody>
          <a:bodyPr/>
          <a:lstStyle>
            <a:lvl2pPr>
              <a:defRPr sz="1800"/>
            </a:lvl2pPr>
            <a:lvl3pPr marL="914400" indent="-165100">
              <a:buClr>
                <a:srgbClr val="004684"/>
              </a:buClr>
              <a:buFont typeface="Arial" pitchFamily="34" charset="0"/>
              <a:buChar char="•"/>
              <a:defRPr sz="2000"/>
            </a:lvl3pPr>
            <a:lvl4pPr marL="1147763" indent="-115888" defTabSz="174625">
              <a:buClr>
                <a:srgbClr val="004684"/>
              </a:buClr>
              <a:buFont typeface="Courier New" pitchFamily="49" charset="0"/>
              <a:buChar char="o"/>
              <a:defRPr sz="1600"/>
            </a:lvl4pPr>
            <a:lvl5pPr marL="1371600" indent="-174625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	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7553C-6068-4258-BBCB-E44B5FB6B10C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956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1607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5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2"/>
            <a:chOff x="392113" y="4953000"/>
            <a:chExt cx="8359775" cy="1147763"/>
          </a:xfrm>
        </p:grpSpPr>
        <p:pic>
          <p:nvPicPr>
            <p:cNvPr id="16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18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6" name="Picture 2" descr="D:\Users\Dr. Gerry Dozier\Desktop\casis_logo_0911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84165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6643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5791200"/>
            <a:ext cx="9144000" cy="1066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0" y="0"/>
            <a:ext cx="9144000" cy="58674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4" name="Group 11"/>
          <p:cNvGrpSpPr>
            <a:grpSpLocks/>
          </p:cNvGrpSpPr>
          <p:nvPr userDrawn="1"/>
        </p:nvGrpSpPr>
        <p:grpSpPr bwMode="auto">
          <a:xfrm>
            <a:off x="152400" y="5943600"/>
            <a:ext cx="8753475" cy="766763"/>
            <a:chOff x="392113" y="4953000"/>
            <a:chExt cx="8359775" cy="1147763"/>
          </a:xfrm>
        </p:grpSpPr>
        <p:pic>
          <p:nvPicPr>
            <p:cNvPr id="5" name="Picture 1" descr="interlocklogo.jpg"/>
            <p:cNvPicPr>
              <a:picLocks noChangeAspect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2113" y="4953000"/>
              <a:ext cx="990600" cy="11477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1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23113" y="5016500"/>
              <a:ext cx="1628775" cy="917575"/>
            </a:xfrm>
            <a:prstGeom prst="rect">
              <a:avLst/>
            </a:prstGeom>
            <a:solidFill>
              <a:schemeClr val="bg2"/>
            </a:solidFill>
            <a:ln w="12700">
              <a:noFill/>
              <a:miter lim="800000"/>
              <a:headEnd/>
              <a:tailEnd/>
            </a:ln>
          </p:spPr>
        </p:pic>
        <p:pic>
          <p:nvPicPr>
            <p:cNvPr id="7" name="Picture 3" descr="Clemson Logo words-paw.gif"/>
            <p:cNvPicPr>
              <a:picLocks noChangeAspect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543957" y="5145088"/>
              <a:ext cx="1904999" cy="763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5" y="1622"/>
            <a:ext cx="1844785" cy="91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21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6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7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229600" y="6423025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CC492-12F7-4651-A7D0-B1A8A8395C16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38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2590800"/>
            <a:ext cx="33528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590800"/>
            <a:ext cx="33528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81000" y="1066800"/>
            <a:ext cx="31242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www.ncat.edu</a:t>
            </a:r>
            <a:br>
              <a:rPr lang="en-US"/>
            </a:br>
            <a:r>
              <a:rPr lang="en-US"/>
              <a:t>   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50615-35BD-4EBA-9B9B-32FD7BD41914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02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9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-381000" y="1066800"/>
            <a:ext cx="31242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www.ncat.edu</a:t>
            </a:r>
            <a:br>
              <a:rPr lang="en-US"/>
            </a:br>
            <a:r>
              <a:rPr lang="en-US"/>
              <a:t>    </a:t>
            </a:r>
          </a:p>
        </p:txBody>
      </p:sp>
      <p:sp>
        <p:nvSpPr>
          <p:cNvPr id="13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4C72-93DA-4F1E-B985-1BA4F362AD72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8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6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F9804-44F1-47C2-846D-003CB86C18B6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27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5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03574-866A-4A2F-AFB7-3A13E31DA7E3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134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-381000" y="1066800"/>
            <a:ext cx="3124200" cy="457200"/>
          </a:xfrm>
          <a:prstGeom prst="rect">
            <a:avLst/>
          </a:prstGeom>
        </p:spPr>
        <p:txBody>
          <a:bodyPr/>
          <a:lstStyle>
            <a:lvl1pPr>
              <a:defRPr>
                <a:cs typeface="ＭＳ Ｐゴシック" pitchFamily="1" charset="-128"/>
              </a:defRPr>
            </a:lvl1pPr>
          </a:lstStyle>
          <a:p>
            <a:pPr>
              <a:defRPr/>
            </a:pPr>
            <a:r>
              <a:rPr lang="en-US"/>
              <a:t>www.ncat.edu</a:t>
            </a:r>
            <a:br>
              <a:rPr lang="en-US"/>
            </a:br>
            <a:r>
              <a:rPr lang="en-US"/>
              <a:t>    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8A18C-C24F-4AD9-A222-1AA1728BEA61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7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12" descr="®LETTER MARK_PMS123-288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C18F-ED3D-4D20-87C3-76F1A90B92B7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2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ChangeArrowheads="1"/>
          </p:cNvSpPr>
          <p:nvPr userDrawn="1"/>
        </p:nvSpPr>
        <p:spPr bwMode="auto">
          <a:xfrm>
            <a:off x="3175" y="307975"/>
            <a:ext cx="9144000" cy="704850"/>
          </a:xfrm>
          <a:prstGeom prst="rect">
            <a:avLst/>
          </a:prstGeom>
          <a:solidFill>
            <a:srgbClr val="FDB9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371600"/>
            <a:ext cx="6858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2590800"/>
            <a:ext cx="6858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	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47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373CDD-F9C2-4D63-8B69-1F77981610F0}" type="slidenum">
              <a:rPr lang="en-US"/>
              <a:pPr>
                <a:defRPr/>
              </a:pPr>
              <a:t>‹#›</a:t>
            </a:fld>
            <a:endParaRPr lang="en-US" sz="1400">
              <a:latin typeface="Arial" charset="0"/>
            </a:endParaRPr>
          </a:p>
        </p:txBody>
      </p:sp>
      <p:sp>
        <p:nvSpPr>
          <p:cNvPr id="1033" name="Text Box 24"/>
          <p:cNvSpPr txBox="1">
            <a:spLocks noChangeArrowheads="1"/>
          </p:cNvSpPr>
          <p:nvPr userDrawn="1"/>
        </p:nvSpPr>
        <p:spPr bwMode="auto">
          <a:xfrm>
            <a:off x="914400" y="457200"/>
            <a:ext cx="7162800" cy="33813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600" b="1">
                <a:solidFill>
                  <a:srgbClr val="004684"/>
                </a:solidFill>
                <a:latin typeface="Arial" charset="0"/>
              </a:rPr>
              <a:t>North Carolina Agricultural and Technical State University</a:t>
            </a:r>
            <a:endParaRPr lang="en-US" sz="1800" b="1">
              <a:solidFill>
                <a:srgbClr val="004684"/>
              </a:solidFill>
              <a:latin typeface="Arial" charset="0"/>
            </a:endParaRPr>
          </a:p>
        </p:txBody>
      </p:sp>
      <p:sp>
        <p:nvSpPr>
          <p:cNvPr id="1031" name="Rectangle 18"/>
          <p:cNvSpPr>
            <a:spLocks noChangeArrowheads="1"/>
          </p:cNvSpPr>
          <p:nvPr userDrawn="1"/>
        </p:nvSpPr>
        <p:spPr bwMode="auto">
          <a:xfrm>
            <a:off x="-6350" y="0"/>
            <a:ext cx="9144000" cy="266700"/>
          </a:xfrm>
          <a:prstGeom prst="rect">
            <a:avLst/>
          </a:prstGeom>
          <a:solidFill>
            <a:srgbClr val="00468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2" name="Picture 9" descr="®LETTER MARK_PMS123-288.eps"/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52400"/>
            <a:ext cx="142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7467600" y="6459538"/>
            <a:ext cx="71628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2pPr>
            <a:lvl3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3pPr>
            <a:lvl4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4pPr>
            <a:lvl5pPr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rebuchet MS" charset="0"/>
                <a:ea typeface="ＭＳ Ｐゴシック" pitchFamily="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808080"/>
                </a:solidFill>
                <a:latin typeface="Arial" charset="0"/>
              </a:rPr>
              <a:t>www.ncat.edu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  <p:sldLayoutId id="2147484083" r:id="rId13"/>
    <p:sldLayoutId id="2147484084" r:id="rId14"/>
    <p:sldLayoutId id="2147484085" r:id="rId15"/>
    <p:sldLayoutId id="2147484086" r:id="rId16"/>
    <p:sldLayoutId id="2147484087" r:id="rId17"/>
    <p:sldLayoutId id="2147484088" r:id="rId18"/>
    <p:sldLayoutId id="2147484089" r:id="rId19"/>
    <p:sldLayoutId id="2147484090" r:id="rId20"/>
    <p:sldLayoutId id="2147484091" r:id="rId21"/>
    <p:sldLayoutId id="2147484092" r:id="rId22"/>
  </p:sldLayoutIdLst>
  <p:hf hdr="0" dt="0"/>
  <p:txStyles>
    <p:titleStyle>
      <a:lvl1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rgbClr val="004684"/>
          </a:solidFill>
          <a:latin typeface="+mj-lt"/>
          <a:ea typeface="+mj-ea"/>
          <a:cs typeface="ＭＳ Ｐゴシック" pitchFamily="1" charset="-128"/>
        </a:defRPr>
      </a:lvl1pPr>
      <a:lvl2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rgbClr val="004684"/>
          </a:solidFill>
          <a:latin typeface="Georgia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rgbClr val="004684"/>
          </a:solidFill>
          <a:latin typeface="Georgia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rgbClr val="004684"/>
          </a:solidFill>
          <a:latin typeface="Georgia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rgbClr val="004684"/>
          </a:solidFill>
          <a:latin typeface="Georgia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fontAlgn="base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Georgia" pitchFamily="1" charset="0"/>
          <a:ea typeface="ＭＳ Ｐゴシック" pitchFamily="1" charset="-128"/>
        </a:defRPr>
      </a:lvl6pPr>
      <a:lvl7pPr marL="914400" algn="l" rtl="0" fontAlgn="base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Georgia" pitchFamily="1" charset="0"/>
          <a:ea typeface="ＭＳ Ｐゴシック" pitchFamily="1" charset="-128"/>
        </a:defRPr>
      </a:lvl7pPr>
      <a:lvl8pPr marL="1371600" algn="l" rtl="0" fontAlgn="base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Georgia" pitchFamily="1" charset="0"/>
          <a:ea typeface="ＭＳ Ｐゴシック" pitchFamily="1" charset="-128"/>
        </a:defRPr>
      </a:lvl8pPr>
      <a:lvl9pPr marL="1828800" algn="l" rtl="0" fontAlgn="base">
        <a:lnSpc>
          <a:spcPct val="110000"/>
        </a:lnSpc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Georgia" pitchFamily="1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4684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1pPr>
      <a:lvl2pPr marL="635000" indent="-177800" algn="l" rtl="0" eaLnBrk="0" fontAlgn="base" hangingPunct="0">
        <a:spcBef>
          <a:spcPct val="20000"/>
        </a:spcBef>
        <a:spcAft>
          <a:spcPct val="0"/>
        </a:spcAft>
        <a:buClr>
          <a:srgbClr val="A9932C"/>
        </a:buClr>
        <a:buChar char="»"/>
        <a:defRPr sz="20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2pPr>
      <a:lvl3pPr marL="914400" indent="-165100" algn="l" rtl="0" eaLnBrk="0" fontAlgn="base" hangingPunct="0">
        <a:spcBef>
          <a:spcPct val="20000"/>
        </a:spcBef>
        <a:spcAft>
          <a:spcPct val="0"/>
        </a:spcAft>
        <a:buClr>
          <a:srgbClr val="004684"/>
        </a:buClr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3pPr>
      <a:lvl4pPr marL="1089025" indent="-174625" algn="l" defTabSz="282575" rtl="0" eaLnBrk="0" fontAlgn="base" hangingPunct="0">
        <a:spcBef>
          <a:spcPct val="20000"/>
        </a:spcBef>
        <a:spcAft>
          <a:spcPct val="0"/>
        </a:spcAft>
        <a:buClr>
          <a:srgbClr val="004684"/>
        </a:buClr>
        <a:buSzPct val="75000"/>
        <a:buFont typeface="Courier New" pitchFamily="49" charset="0"/>
        <a:buChar char="o"/>
        <a:defRPr>
          <a:solidFill>
            <a:schemeClr val="tx1"/>
          </a:solidFill>
          <a:latin typeface="+mn-lt"/>
          <a:ea typeface="+mn-ea"/>
          <a:cs typeface="ＭＳ Ｐゴシック" pitchFamily="1" charset="-128"/>
        </a:defRPr>
      </a:lvl4pPr>
      <a:lvl5pPr marL="1257300" indent="-1651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A88F25"/>
        </a:buClr>
        <a:buChar char="»"/>
        <a:defRPr sz="1400">
          <a:solidFill>
            <a:schemeClr val="tx1"/>
          </a:solidFill>
          <a:latin typeface="+mn-lt"/>
          <a:ea typeface="+mn-ea"/>
          <a:cs typeface="ＭＳ Ｐゴシック" pitchFamily="1" charset="-128"/>
        </a:defRPr>
      </a:lvl5pPr>
      <a:lvl6pPr marL="1714500" indent="-1651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A88F25"/>
        </a:buClr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171700" indent="-1651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A88F25"/>
        </a:buClr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628900" indent="-1651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A88F25"/>
        </a:buClr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3086100" indent="-1651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A88F25"/>
        </a:buClr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8435" y="4191000"/>
            <a:ext cx="8183562" cy="2133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 Carr</a:t>
            </a:r>
            <a:br>
              <a:rPr lang="en-US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Computer Science</a:t>
            </a:r>
            <a:br>
              <a:rPr lang="en-US" sz="3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North Carolina A&amp;T State University</a:t>
            </a:r>
            <a:br>
              <a:rPr lang="en-US" sz="3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5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carre@acm.org</a:t>
            </a:r>
            <a:br>
              <a:rPr lang="en-US" sz="35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5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49"/>
          <a:stretch/>
        </p:blipFill>
        <p:spPr bwMode="auto">
          <a:xfrm>
            <a:off x="498435" y="1447800"/>
            <a:ext cx="3124200" cy="2612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Picture 2" descr="http://redux1.ncat.edu/carr/images/ed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66" y="1087017"/>
            <a:ext cx="1356633" cy="157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742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2590800"/>
            <a:ext cx="6858000" cy="3429000"/>
          </a:xfrm>
        </p:spPr>
        <p:txBody>
          <a:bodyPr/>
          <a:lstStyle/>
          <a:p>
            <a:r>
              <a:rPr lang="en-US" b="1" dirty="0"/>
              <a:t>Computational Framework for Identity </a:t>
            </a:r>
          </a:p>
          <a:p>
            <a:r>
              <a:rPr lang="en-US" b="1" dirty="0"/>
              <a:t>Extending the Use of </a:t>
            </a:r>
            <a:r>
              <a:rPr lang="en-US" b="1" dirty="0" err="1"/>
              <a:t>WebIDs</a:t>
            </a:r>
            <a:r>
              <a:rPr lang="en-US" b="1" dirty="0"/>
              <a:t> </a:t>
            </a:r>
          </a:p>
          <a:p>
            <a:r>
              <a:rPr lang="en-US" b="1" dirty="0"/>
              <a:t>Author Identification</a:t>
            </a:r>
          </a:p>
          <a:p>
            <a:r>
              <a:rPr lang="en-US" b="1" dirty="0"/>
              <a:t>Web Client Identification</a:t>
            </a:r>
          </a:p>
          <a:p>
            <a:r>
              <a:rPr lang="en-US" b="1" dirty="0"/>
              <a:t>Cyber Threat Identification </a:t>
            </a:r>
          </a:p>
          <a:p>
            <a:r>
              <a:rPr lang="en-US" b="1" dirty="0"/>
              <a:t>Malware and Forensics</a:t>
            </a:r>
          </a:p>
          <a:p>
            <a:r>
              <a:rPr lang="en-US" b="1" dirty="0"/>
              <a:t>Distributed Systems</a:t>
            </a:r>
          </a:p>
          <a:p>
            <a:r>
              <a:rPr lang="en-US" b="1" dirty="0"/>
              <a:t>Data Analytics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76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3876529" cy="994172"/>
          </a:xfrm>
        </p:spPr>
        <p:txBody>
          <a:bodyPr/>
          <a:lstStyle/>
          <a:p>
            <a:r>
              <a:rPr lang="en-US" dirty="0"/>
              <a:t>Dr. Albert C. </a:t>
            </a:r>
            <a:r>
              <a:rPr lang="en-US" dirty="0" err="1"/>
              <a:t>Esterline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219690"/>
            <a:ext cx="7886700" cy="1625751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Computational Framework for Identity </a:t>
            </a:r>
          </a:p>
          <a:p>
            <a:r>
              <a:rPr lang="en-US" b="1" dirty="0"/>
              <a:t>Extending the Use of </a:t>
            </a:r>
            <a:r>
              <a:rPr lang="en-US" b="1" dirty="0" err="1"/>
              <a:t>WebIDs</a:t>
            </a:r>
            <a:r>
              <a:rPr lang="en-US" b="1" dirty="0"/>
              <a:t> </a:t>
            </a:r>
          </a:p>
          <a:p>
            <a:r>
              <a:rPr lang="en-US" b="1" dirty="0"/>
              <a:t>Identity Theory</a:t>
            </a:r>
          </a:p>
          <a:p>
            <a:r>
              <a:rPr lang="en-US" b="1" dirty="0" err="1"/>
              <a:t>Multagent</a:t>
            </a:r>
            <a:r>
              <a:rPr lang="en-US" b="1" dirty="0"/>
              <a:t> Systems</a:t>
            </a:r>
          </a:p>
          <a:p>
            <a:r>
              <a:rPr lang="en-US" b="1" dirty="0"/>
              <a:t>Concurrency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8" name="Picture 4" descr="ilab-1_å‰¯æœ¬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515" y="1225043"/>
            <a:ext cx="1350169" cy="163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094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131094"/>
            <a:ext cx="3095771" cy="994172"/>
          </a:xfrm>
        </p:spPr>
        <p:txBody>
          <a:bodyPr/>
          <a:lstStyle/>
          <a:p>
            <a:r>
              <a:rPr lang="en-US" b="1" dirty="0"/>
              <a:t>Dr. Kaushik Roy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178419"/>
            <a:ext cx="7886700" cy="2311553"/>
          </a:xfrm>
        </p:spPr>
        <p:txBody>
          <a:bodyPr/>
          <a:lstStyle/>
          <a:p>
            <a:r>
              <a:rPr lang="en-US" b="1" dirty="0"/>
              <a:t>Author Identification </a:t>
            </a:r>
          </a:p>
          <a:p>
            <a:r>
              <a:rPr lang="en-US" b="1" dirty="0"/>
              <a:t>Mitigating Replay Attacks </a:t>
            </a:r>
          </a:p>
          <a:p>
            <a:r>
              <a:rPr lang="en-US" b="1" dirty="0"/>
              <a:t>Biometrics</a:t>
            </a:r>
          </a:p>
          <a:p>
            <a:r>
              <a:rPr lang="en-US" b="1" dirty="0"/>
              <a:t>Big Data</a:t>
            </a:r>
          </a:p>
        </p:txBody>
      </p:sp>
      <p:pic>
        <p:nvPicPr>
          <p:cNvPr id="2050" name="Picture 2" descr="Kaushik Ro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421" y="1264773"/>
            <a:ext cx="1255542" cy="150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78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4098095" cy="994172"/>
          </a:xfrm>
        </p:spPr>
        <p:txBody>
          <a:bodyPr/>
          <a:lstStyle/>
          <a:p>
            <a:pPr algn="ctr"/>
            <a:r>
              <a:rPr lang="en-US" b="1" dirty="0"/>
              <a:t>Dr. </a:t>
            </a:r>
            <a:r>
              <a:rPr lang="en-US" b="1" dirty="0" err="1"/>
              <a:t>Xiaohong</a:t>
            </a:r>
            <a:r>
              <a:rPr lang="en-US" b="1" dirty="0"/>
              <a:t> Yuan</a:t>
            </a:r>
            <a:br>
              <a:rPr lang="en-US" b="1" dirty="0"/>
            </a:br>
            <a:r>
              <a:rPr lang="en-US" b="1" dirty="0"/>
              <a:t>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72911"/>
            <a:ext cx="7886700" cy="2417061"/>
          </a:xfrm>
        </p:spPr>
        <p:txBody>
          <a:bodyPr/>
          <a:lstStyle/>
          <a:p>
            <a:r>
              <a:rPr lang="en-US" b="1" dirty="0"/>
              <a:t>Web Client Identification </a:t>
            </a:r>
          </a:p>
          <a:p>
            <a:r>
              <a:rPr lang="en-US" b="1" dirty="0"/>
              <a:t>Cyber Threat Identification </a:t>
            </a:r>
          </a:p>
          <a:p>
            <a:r>
              <a:rPr lang="en-US" b="1" dirty="0"/>
              <a:t>Information assurance</a:t>
            </a:r>
          </a:p>
          <a:p>
            <a:r>
              <a:rPr lang="en-US" b="1" dirty="0"/>
              <a:t>Director of The Center for Cyber Defense</a:t>
            </a:r>
          </a:p>
          <a:p>
            <a:endParaRPr lang="en-US" dirty="0"/>
          </a:p>
        </p:txBody>
      </p:sp>
      <p:pic>
        <p:nvPicPr>
          <p:cNvPr id="3074" name="Picture 2" descr="http://www.icrv.org/images/prof/Yuan%20Xiaoho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745" y="1235273"/>
            <a:ext cx="1319139" cy="1352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600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A&amp;T is ranked </a:t>
            </a:r>
            <a:r>
              <a:rPr lang="en-US" b="1" dirty="0"/>
              <a:t>third</a:t>
            </a:r>
            <a:r>
              <a:rPr lang="en-US" dirty="0"/>
              <a:t> among UNC system in acquiring grant funding</a:t>
            </a:r>
          </a:p>
          <a:p>
            <a:r>
              <a:rPr lang="en-US" dirty="0"/>
              <a:t>Our department has been awarded recently grants from Department Of Defense, National Science Foundation, National Aeronautics and Space Administration, Naval Oceanographic Office, U.S. Air Force, and others…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109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17556" y="4419600"/>
            <a:ext cx="7954962" cy="1905000"/>
          </a:xfrm>
        </p:spPr>
        <p:txBody>
          <a:bodyPr>
            <a:normAutofit/>
          </a:bodyPr>
          <a:lstStyle/>
          <a:p>
            <a:r>
              <a:rPr lang="en-US" sz="10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Thank You!!!</a:t>
            </a:r>
            <a:endParaRPr lang="en-US" sz="1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349"/>
          <a:stretch/>
        </p:blipFill>
        <p:spPr bwMode="auto">
          <a:xfrm>
            <a:off x="2209800" y="1350215"/>
            <a:ext cx="4114800" cy="3374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13238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01949" y="8382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65113">
              <a:spcBef>
                <a:spcPts val="0"/>
              </a:spcBef>
              <a:defRPr/>
            </a:pP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Computer Science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524000"/>
            <a:ext cx="7620000" cy="4800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000" dirty="0">
                <a:latin typeface="Georgia" panose="02040502050405020303" pitchFamily="18" charset="0"/>
                <a:ea typeface="굴림" pitchFamily="34" charset="-127"/>
              </a:rPr>
              <a:t>Degree Programs</a:t>
            </a:r>
          </a:p>
          <a:p>
            <a:pPr lvl="1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Undergraduate </a:t>
            </a:r>
          </a:p>
          <a:p>
            <a:pPr lvl="2"/>
            <a:r>
              <a:rPr lang="en-US" altLang="ko-KR" sz="1600" dirty="0">
                <a:latin typeface="Georgia" panose="02040502050405020303" pitchFamily="18" charset="0"/>
                <a:ea typeface="굴림" pitchFamily="34" charset="-127"/>
              </a:rPr>
              <a:t>B.S. Computer Science – 200</a:t>
            </a:r>
          </a:p>
          <a:p>
            <a:pPr lvl="3"/>
            <a:r>
              <a:rPr lang="en-US" altLang="ko-KR" sz="1400" dirty="0">
                <a:latin typeface="Georgia" panose="02040502050405020303" pitchFamily="18" charset="0"/>
                <a:ea typeface="굴림" pitchFamily="34" charset="-127"/>
              </a:rPr>
              <a:t>30% Female</a:t>
            </a:r>
          </a:p>
          <a:p>
            <a:pPr lvl="1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Graduate</a:t>
            </a:r>
          </a:p>
          <a:p>
            <a:pPr lvl="2"/>
            <a:r>
              <a:rPr lang="en-US" altLang="ko-KR" sz="1600" dirty="0">
                <a:latin typeface="Georgia" panose="02040502050405020303" pitchFamily="18" charset="0"/>
                <a:ea typeface="굴림" pitchFamily="34" charset="-127"/>
              </a:rPr>
              <a:t>M.S. Computer Science – 50</a:t>
            </a:r>
          </a:p>
          <a:p>
            <a:pPr lvl="3"/>
            <a:r>
              <a:rPr lang="en-US" altLang="ko-KR" sz="1400" dirty="0">
                <a:latin typeface="Georgia" panose="02040502050405020303" pitchFamily="18" charset="0"/>
                <a:ea typeface="굴림" pitchFamily="34" charset="-127"/>
              </a:rPr>
              <a:t>40% Female</a:t>
            </a:r>
          </a:p>
          <a:p>
            <a:pPr lvl="2"/>
            <a:r>
              <a:rPr lang="en-US" altLang="ko-KR" sz="1600" dirty="0">
                <a:latin typeface="Georgia" panose="02040502050405020303" pitchFamily="18" charset="0"/>
                <a:ea typeface="굴림" pitchFamily="34" charset="-127"/>
              </a:rPr>
              <a:t>Ph.D. – 15</a:t>
            </a:r>
          </a:p>
          <a:p>
            <a:pPr marL="0" indent="0">
              <a:buNone/>
            </a:pPr>
            <a:r>
              <a:rPr lang="en-US" altLang="ko-KR" sz="2000" dirty="0">
                <a:latin typeface="Georgia" panose="02040502050405020303" pitchFamily="18" charset="0"/>
                <a:ea typeface="굴림" pitchFamily="34" charset="-127"/>
              </a:rPr>
              <a:t>Departmental Personnel</a:t>
            </a:r>
          </a:p>
          <a:p>
            <a:pPr lvl="1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Faculty</a:t>
            </a:r>
          </a:p>
          <a:p>
            <a:pPr lvl="2"/>
            <a:r>
              <a:rPr lang="en-US" altLang="ko-KR" sz="1600" dirty="0">
                <a:latin typeface="Georgia" panose="02040502050405020303" pitchFamily="18" charset="0"/>
                <a:ea typeface="굴림" pitchFamily="34" charset="-127"/>
              </a:rPr>
              <a:t>12 Tenured/Tenure-track, 1 Vacancy</a:t>
            </a:r>
          </a:p>
          <a:p>
            <a:pPr lvl="2"/>
            <a:r>
              <a:rPr lang="en-US" altLang="ko-KR" sz="1600" dirty="0">
                <a:latin typeface="Georgia" panose="02040502050405020303" pitchFamily="18" charset="0"/>
                <a:ea typeface="굴림" pitchFamily="34" charset="-127"/>
              </a:rPr>
              <a:t>2 Non-Tenure Track</a:t>
            </a:r>
          </a:p>
          <a:p>
            <a:pPr lvl="1"/>
            <a:r>
              <a:rPr lang="en-US" altLang="ko-KR" sz="2000" dirty="0">
                <a:latin typeface="Georgia" panose="02040502050405020303" pitchFamily="18" charset="0"/>
                <a:ea typeface="굴림" pitchFamily="34" charset="-127"/>
              </a:rPr>
              <a:t>Staff (2)</a:t>
            </a:r>
          </a:p>
        </p:txBody>
      </p:sp>
    </p:spTree>
    <p:extLst>
      <p:ext uri="{BB962C8B-B14F-4D97-AF65-F5344CB8AC3E}">
        <p14:creationId xmlns:p14="http://schemas.microsoft.com/office/powerpoint/2010/main" val="550171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990600" y="3810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65113">
              <a:spcBef>
                <a:spcPts val="0"/>
              </a:spcBef>
              <a:defRPr/>
            </a:pPr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Computer Science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09600" y="1143000"/>
            <a:ext cx="8305800" cy="54102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dirty="0">
                <a:latin typeface="Georgia" panose="02040502050405020303" pitchFamily="18" charset="0"/>
                <a:ea typeface="굴림" pitchFamily="34" charset="-127"/>
              </a:rPr>
              <a:t>New Developments:</a:t>
            </a:r>
          </a:p>
          <a:p>
            <a:pPr lvl="1"/>
            <a:r>
              <a:rPr lang="en-US" altLang="ko-KR" sz="2200" dirty="0">
                <a:latin typeface="Georgia" panose="02040502050405020303" pitchFamily="18" charset="0"/>
                <a:ea typeface="굴림" pitchFamily="34" charset="-127"/>
              </a:rPr>
              <a:t>Scholarship for Service </a:t>
            </a:r>
          </a:p>
          <a:p>
            <a:pPr lvl="2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$4k/month for 9 months</a:t>
            </a:r>
          </a:p>
          <a:p>
            <a:pPr lvl="2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$1000/</a:t>
            </a:r>
            <a:r>
              <a:rPr lang="en-US" altLang="ko-KR" sz="1800" dirty="0" err="1">
                <a:latin typeface="Georgia" panose="02040502050405020303" pitchFamily="18" charset="0"/>
                <a:ea typeface="굴림" pitchFamily="34" charset="-127"/>
              </a:rPr>
              <a:t>wk</a:t>
            </a:r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 for 10wks in the Summer</a:t>
            </a:r>
          </a:p>
          <a:p>
            <a:pPr lvl="2"/>
            <a:r>
              <a:rPr lang="en-US" altLang="ko-KR" sz="1800" b="1" dirty="0">
                <a:latin typeface="Georgia" panose="02040502050405020303" pitchFamily="18" charset="0"/>
                <a:ea typeface="굴림" pitchFamily="34" charset="-127"/>
              </a:rPr>
              <a:t>Total:</a:t>
            </a:r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 </a:t>
            </a:r>
            <a:r>
              <a:rPr lang="en-US" altLang="ko-KR" sz="1800" b="1" dirty="0">
                <a:latin typeface="Georgia" panose="02040502050405020303" pitchFamily="18" charset="0"/>
                <a:ea typeface="굴림" pitchFamily="34" charset="-127"/>
              </a:rPr>
              <a:t>$46,000</a:t>
            </a:r>
          </a:p>
          <a:p>
            <a:pPr lvl="1"/>
            <a:r>
              <a:rPr lang="en-US" altLang="ko-KR" sz="2200" dirty="0">
                <a:latin typeface="Georgia" panose="02040502050405020303" pitchFamily="18" charset="0"/>
                <a:ea typeface="굴림" pitchFamily="34" charset="-127"/>
              </a:rPr>
              <a:t>Sandia National Laboratories CENC ML/ATR            </a:t>
            </a:r>
            <a:r>
              <a:rPr lang="en-US" altLang="ko-KR" sz="2200" b="1" dirty="0">
                <a:latin typeface="Georgia" panose="02040502050405020303" pitchFamily="18" charset="0"/>
                <a:ea typeface="굴림" pitchFamily="34" charset="-127"/>
              </a:rPr>
              <a:t>($202K  </a:t>
            </a:r>
            <a:r>
              <a:rPr lang="en-US" altLang="ko-KR" sz="2200" dirty="0">
                <a:latin typeface="Georgia" panose="02040502050405020303" pitchFamily="18" charset="0"/>
                <a:ea typeface="굴림" pitchFamily="34" charset="-127"/>
              </a:rPr>
              <a:t>8- month contract)</a:t>
            </a:r>
          </a:p>
          <a:p>
            <a:pPr lvl="2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Total student support  approximately </a:t>
            </a:r>
            <a:r>
              <a:rPr lang="en-US" altLang="ko-KR" sz="1800" b="1" dirty="0">
                <a:latin typeface="Georgia" panose="02040502050405020303" pitchFamily="18" charset="0"/>
                <a:ea typeface="굴림" pitchFamily="34" charset="-127"/>
              </a:rPr>
              <a:t>$51K</a:t>
            </a:r>
          </a:p>
          <a:p>
            <a:pPr lvl="1"/>
            <a:r>
              <a:rPr lang="en-US" altLang="ko-KR" sz="2200" dirty="0">
                <a:latin typeface="Georgia" panose="02040502050405020303" pitchFamily="18" charset="0"/>
                <a:ea typeface="굴림" pitchFamily="34" charset="-127"/>
              </a:rPr>
              <a:t>NNSA Cybersecurity Consortium </a:t>
            </a:r>
            <a:r>
              <a:rPr lang="en-US" altLang="ko-KR" sz="2200" b="1" dirty="0">
                <a:latin typeface="Georgia" panose="02040502050405020303" pitchFamily="18" charset="0"/>
                <a:ea typeface="굴림" pitchFamily="34" charset="-127"/>
              </a:rPr>
              <a:t>($1M</a:t>
            </a:r>
            <a:r>
              <a:rPr lang="en-US" altLang="ko-KR" sz="2200" dirty="0">
                <a:latin typeface="Georgia" panose="02040502050405020303" pitchFamily="18" charset="0"/>
                <a:ea typeface="굴림" pitchFamily="34" charset="-127"/>
              </a:rPr>
              <a:t>)</a:t>
            </a:r>
          </a:p>
          <a:p>
            <a:pPr lvl="2"/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Total student support </a:t>
            </a:r>
            <a:r>
              <a:rPr lang="en-US" altLang="ko-KR" sz="1800" b="1" dirty="0">
                <a:latin typeface="Georgia" panose="02040502050405020303" pitchFamily="18" charset="0"/>
                <a:ea typeface="굴림" pitchFamily="34" charset="-127"/>
              </a:rPr>
              <a:t>$55K </a:t>
            </a:r>
            <a:r>
              <a:rPr lang="en-US" altLang="ko-KR" sz="1800" dirty="0">
                <a:latin typeface="Georgia" panose="02040502050405020303" pitchFamily="18" charset="0"/>
                <a:ea typeface="굴림" pitchFamily="34" charset="-127"/>
              </a:rPr>
              <a:t>per academic year</a:t>
            </a:r>
          </a:p>
          <a:p>
            <a:pPr marL="457200" lvl="1" indent="0">
              <a:buNone/>
            </a:pPr>
            <a:endParaRPr lang="en-US" altLang="ko-KR" sz="1800" dirty="0">
              <a:latin typeface="Georgia" panose="02040502050405020303" pitchFamily="18" charset="0"/>
              <a:ea typeface="굴림" pitchFamily="34" charset="-127"/>
            </a:endParaRPr>
          </a:p>
          <a:p>
            <a:pPr lvl="2"/>
            <a:endParaRPr lang="en-US" altLang="ko-KR" sz="1800" dirty="0">
              <a:latin typeface="Georgia" panose="02040502050405020303" pitchFamily="18" charset="0"/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6567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Industrial Advisory Board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Relic</a:t>
            </a:r>
          </a:p>
          <a:p>
            <a:r>
              <a:rPr lang="en-US" dirty="0"/>
              <a:t>NetApp</a:t>
            </a:r>
          </a:p>
          <a:p>
            <a:r>
              <a:rPr lang="en-US" dirty="0"/>
              <a:t>CISCO</a:t>
            </a:r>
          </a:p>
          <a:p>
            <a:r>
              <a:rPr lang="en-US" dirty="0"/>
              <a:t>Google</a:t>
            </a:r>
          </a:p>
          <a:p>
            <a:r>
              <a:rPr lang="en-US" dirty="0"/>
              <a:t>Bank of America</a:t>
            </a:r>
          </a:p>
          <a:p>
            <a:r>
              <a:rPr lang="en-US" dirty="0"/>
              <a:t>Eli Lilly</a:t>
            </a:r>
          </a:p>
          <a:p>
            <a:r>
              <a:rPr lang="en-US" dirty="0"/>
              <a:t>Lockheed Martin</a:t>
            </a:r>
          </a:p>
          <a:p>
            <a:r>
              <a:rPr lang="en-US" dirty="0"/>
              <a:t>Northrup Grumman</a:t>
            </a:r>
          </a:p>
        </p:txBody>
      </p:sp>
    </p:spTree>
    <p:extLst>
      <p:ext uri="{BB962C8B-B14F-4D97-AF65-F5344CB8AC3E}">
        <p14:creationId xmlns:p14="http://schemas.microsoft.com/office/powerpoint/2010/main" val="2871801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Graduates at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Government: CIA, FBI, NSA, NNSA, USAF, UNC-Ch, SNL (Post Doc)</a:t>
            </a:r>
          </a:p>
          <a:p>
            <a:r>
              <a:rPr lang="en-US" dirty="0"/>
              <a:t>Private: IBM, CISCO, MITRE, </a:t>
            </a:r>
            <a:r>
              <a:rPr lang="en-US" dirty="0" err="1"/>
              <a:t>FireEye,Northrup</a:t>
            </a:r>
            <a:r>
              <a:rPr lang="en-US" dirty="0"/>
              <a:t> Grumman, Lockheed Martin, Credit Swiss, Red Hat, Eli Lilly, Goldman Sacs …</a:t>
            </a:r>
          </a:p>
        </p:txBody>
      </p:sp>
    </p:spTree>
    <p:extLst>
      <p:ext uri="{BB962C8B-B14F-4D97-AF65-F5344CB8AC3E}">
        <p14:creationId xmlns:p14="http://schemas.microsoft.com/office/powerpoint/2010/main" val="2958905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Computer Science Ph.D. Program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North Carolina A&amp;T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94849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Doctor of Philosophy in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Earned by the completion of required course work, research and  dissertation. </a:t>
            </a:r>
          </a:p>
          <a:p>
            <a:r>
              <a:rPr lang="en-US" dirty="0"/>
              <a:t>Students must specialize in one of the research areas (Software Engineering, Secure Software Engineering, Cyber Security, Artificial Intelligence, others)</a:t>
            </a:r>
          </a:p>
          <a:p>
            <a:r>
              <a:rPr lang="en-US" dirty="0"/>
              <a:t>Meet all requirements for Ph.D. in CS (Non-Course Requirements)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00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Non-Course Requirements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9783" y="2125267"/>
            <a:ext cx="6904434" cy="3228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53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Admission to Ph.D. Program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90800"/>
            <a:ext cx="7620000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Requirements:</a:t>
            </a:r>
          </a:p>
          <a:p>
            <a:pPr marL="0" indent="0">
              <a:buNone/>
            </a:pPr>
            <a:r>
              <a:rPr lang="en-US" dirty="0"/>
              <a:t>Option 1: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Master of Science in CS with GPA of at least 3.25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GRE: verbal score 450 (150 new scale) and quantitative score 700 (155 new scale)</a:t>
            </a:r>
          </a:p>
          <a:p>
            <a:pPr marL="0" indent="0">
              <a:buNone/>
            </a:pPr>
            <a:r>
              <a:rPr lang="en-US" dirty="0"/>
              <a:t>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B.S. in CS with GPA of at least 3.5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GRE verbal score of 500 (153 new scale) and quantitative score of 750 (159 new scale)</a:t>
            </a:r>
          </a:p>
        </p:txBody>
      </p:sp>
    </p:spTree>
    <p:extLst>
      <p:ext uri="{BB962C8B-B14F-4D97-AF65-F5344CB8AC3E}">
        <p14:creationId xmlns:p14="http://schemas.microsoft.com/office/powerpoint/2010/main" val="42532311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Georgi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3267</TotalTime>
  <Words>487</Words>
  <Application>Microsoft Office PowerPoint</Application>
  <PresentationFormat>On-screen Show (4:3)</PresentationFormat>
  <Paragraphs>81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Georgia</vt:lpstr>
      <vt:lpstr>Times New Roman</vt:lpstr>
      <vt:lpstr>Trebuchet MS</vt:lpstr>
      <vt:lpstr>Wingdings</vt:lpstr>
      <vt:lpstr>Blank Presentation</vt:lpstr>
      <vt:lpstr>Ed Carr Department of Computer Science North Carolina A&amp;T State University carre@acm.org </vt:lpstr>
      <vt:lpstr>PowerPoint Presentation</vt:lpstr>
      <vt:lpstr>PowerPoint Presentation</vt:lpstr>
      <vt:lpstr>Industrial Advisory Board</vt:lpstr>
      <vt:lpstr>Recent Graduates at Work</vt:lpstr>
      <vt:lpstr>Computer Science Ph.D. Program</vt:lpstr>
      <vt:lpstr>Doctor of Philosophy in Computer Science</vt:lpstr>
      <vt:lpstr>Non-Course Requirements</vt:lpstr>
      <vt:lpstr>Admission to Ph.D. Program </vt:lpstr>
      <vt:lpstr>Current Research</vt:lpstr>
      <vt:lpstr>Dr. Albert C. Esterline </vt:lpstr>
      <vt:lpstr>Dr. Kaushik Roy</vt:lpstr>
      <vt:lpstr>Dr. Xiaohong Yuan Chair</vt:lpstr>
      <vt:lpstr>Grants</vt:lpstr>
      <vt:lpstr>Thank You!!!</vt:lpstr>
    </vt:vector>
  </TitlesOfParts>
  <Company>Bouvier Kelly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TCDI</dc:title>
  <dc:creator>Edward C. Carr</dc:creator>
  <cp:lastModifiedBy>Edward Carr</cp:lastModifiedBy>
  <cp:revision>163</cp:revision>
  <cp:lastPrinted>2009-07-21T14:15:36Z</cp:lastPrinted>
  <dcterms:created xsi:type="dcterms:W3CDTF">2012-11-16T21:52:34Z</dcterms:created>
  <dcterms:modified xsi:type="dcterms:W3CDTF">2020-02-22T10:36:59Z</dcterms:modified>
</cp:coreProperties>
</file>